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4" r:id="rId3"/>
    <p:sldId id="314" r:id="rId4"/>
    <p:sldId id="315" r:id="rId5"/>
    <p:sldId id="333" r:id="rId6"/>
    <p:sldId id="332" r:id="rId7"/>
    <p:sldId id="331" r:id="rId8"/>
    <p:sldId id="259" r:id="rId9"/>
    <p:sldId id="260" r:id="rId10"/>
    <p:sldId id="261" r:id="rId11"/>
    <p:sldId id="262" r:id="rId12"/>
    <p:sldId id="263" r:id="rId13"/>
    <p:sldId id="257" r:id="rId14"/>
    <p:sldId id="337" r:id="rId15"/>
    <p:sldId id="334" r:id="rId16"/>
    <p:sldId id="258" r:id="rId17"/>
    <p:sldId id="265" r:id="rId18"/>
    <p:sldId id="274" r:id="rId19"/>
    <p:sldId id="335" r:id="rId20"/>
    <p:sldId id="269" r:id="rId21"/>
    <p:sldId id="270" r:id="rId22"/>
    <p:sldId id="277" r:id="rId23"/>
    <p:sldId id="336" r:id="rId24"/>
    <p:sldId id="271" r:id="rId25"/>
    <p:sldId id="276" r:id="rId26"/>
    <p:sldId id="275" r:id="rId27"/>
    <p:sldId id="284" r:id="rId28"/>
    <p:sldId id="340" r:id="rId29"/>
    <p:sldId id="341" r:id="rId30"/>
    <p:sldId id="342" r:id="rId31"/>
    <p:sldId id="343" r:id="rId32"/>
    <p:sldId id="344" r:id="rId33"/>
    <p:sldId id="268" r:id="rId34"/>
  </p:sldIdLst>
  <p:sldSz cx="18288000" cy="10287000"/>
  <p:notesSz cx="6858000" cy="9144000"/>
  <p:embeddedFontLst>
    <p:embeddedFont>
      <p:font typeface="Bebas Neue" panose="020B0606020202050201" pitchFamily="34" charset="0"/>
      <p:regular r:id="rId35"/>
    </p:embeddedFont>
    <p:embeddedFont>
      <p:font typeface="Bebas Neue Bold" panose="020B0604020202020204" charset="0"/>
      <p:regular r:id="rId36"/>
    </p:embeddedFont>
    <p:embeddedFont>
      <p:font typeface="Brittany" panose="020B0604020202020204" charset="0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Fira Code" panose="020B0809050000020004" pitchFamily="49" charset="0"/>
      <p:regular r:id="rId42"/>
      <p:bold r:id="rId43"/>
    </p:embeddedFont>
    <p:embeddedFont>
      <p:font typeface="Garet Bold" panose="020B0604020202020204" charset="0"/>
      <p:regular r:id="rId44"/>
    </p:embeddedFont>
    <p:embeddedFont>
      <p:font typeface="Glacial Indifference" pitchFamily="50" charset="0"/>
      <p:regular r:id="rId45"/>
      <p:bold r:id="rId46"/>
    </p:embeddedFont>
    <p:embeddedFont>
      <p:font typeface="Montserrat" panose="00000500000000000000" pitchFamily="2" charset="0"/>
      <p:regular r:id="rId47"/>
      <p:bold r:id="rId48"/>
      <p:italic r:id="rId49"/>
      <p:boldItalic r:id="rId50"/>
    </p:embeddedFont>
    <p:embeddedFont>
      <p:font typeface="Montserrat Bold" panose="00000800000000000000" charset="0"/>
      <p:regular r:id="rId51"/>
      <p:bold r:id="rId52"/>
    </p:embeddedFont>
    <p:embeddedFont>
      <p:font typeface="Poppins" panose="00000500000000000000" pitchFamily="2" charset="0"/>
      <p:regular r:id="rId53"/>
      <p:bold r:id="rId54"/>
      <p:italic r:id="rId55"/>
      <p:boldItalic r:id="rId56"/>
    </p:embeddedFont>
    <p:embeddedFont>
      <p:font typeface="Poppins Bold" panose="00000800000000000000" charset="0"/>
      <p:bold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3E4"/>
    <a:srgbClr val="B91646"/>
    <a:srgbClr val="1056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2" autoAdjust="0"/>
  </p:normalViewPr>
  <p:slideViewPr>
    <p:cSldViewPr>
      <p:cViewPr varScale="1">
        <p:scale>
          <a:sx n="71" d="100"/>
          <a:sy n="71" d="100"/>
        </p:scale>
        <p:origin x="69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MSIPCMContentMarking" descr="{&quot;HashCode&quot;:1358424980,&quot;Placement&quot;:&quot;Footer&quot;,&quot;Top&quot;:789.343,&quot;Left&quot;:624.7236,&quot;SlideWidth&quot;:1440,&quot;SlideHeight&quot;:810}">
            <a:extLst>
              <a:ext uri="{FF2B5EF4-FFF2-40B4-BE49-F238E27FC236}">
                <a16:creationId xmlns:a16="http://schemas.microsoft.com/office/drawing/2014/main" id="{3B52B1B1-BFDE-820B-6730-09A1EB57383E}"/>
              </a:ext>
            </a:extLst>
          </p:cNvPr>
          <p:cNvSpPr txBox="1"/>
          <p:nvPr userDrawn="1"/>
        </p:nvSpPr>
        <p:spPr>
          <a:xfrm>
            <a:off x="7933989" y="10024656"/>
            <a:ext cx="2420021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pt-BR" sz="1000">
                <a:solidFill>
                  <a:srgbClr val="000000"/>
                </a:solidFill>
                <a:latin typeface="Calibri" panose="020F0502020204030204" pitchFamily="34" charset="0"/>
              </a:rPr>
              <a:t>Classificação da informação: Uso Interno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1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96932" y="7681132"/>
            <a:ext cx="5012346" cy="781940"/>
            <a:chOff x="0" y="0"/>
            <a:chExt cx="6609980" cy="1031175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6169118" y="946326"/>
            <a:ext cx="1090182" cy="277427"/>
            <a:chOff x="0" y="0"/>
            <a:chExt cx="1453576" cy="369903"/>
          </a:xfrm>
        </p:grpSpPr>
        <p:grpSp>
          <p:nvGrpSpPr>
            <p:cNvPr id="6" name="Group 6"/>
            <p:cNvGrpSpPr/>
            <p:nvPr/>
          </p:nvGrpSpPr>
          <p:grpSpPr>
            <a:xfrm>
              <a:off x="1083673" y="0"/>
              <a:ext cx="369903" cy="369903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541837" y="0"/>
              <a:ext cx="369903" cy="369903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0" y="0"/>
              <a:ext cx="369903" cy="369903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12" name="TextBox 12"/>
          <p:cNvSpPr txBox="1"/>
          <p:nvPr/>
        </p:nvSpPr>
        <p:spPr>
          <a:xfrm>
            <a:off x="9921161" y="7804966"/>
            <a:ext cx="4582676" cy="522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</a:pPr>
            <a:r>
              <a:rPr lang="en-US" sz="3043" spc="456">
                <a:solidFill>
                  <a:srgbClr val="000000"/>
                </a:solidFill>
                <a:latin typeface="Bebas Neue"/>
              </a:rPr>
              <a:t>by Rafa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724357"/>
            <a:ext cx="40777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rafael_c_alves@hotmail.com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77332"/>
            <a:ext cx="5327435" cy="5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SENAC/São Leopoldo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57061" y="3720392"/>
            <a:ext cx="8752774" cy="185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22"/>
              </a:lnSpc>
            </a:pPr>
            <a:r>
              <a:rPr lang="en-US" sz="14522" dirty="0" err="1">
                <a:solidFill>
                  <a:srgbClr val="000000"/>
                </a:solidFill>
                <a:latin typeface="Bebas Neue Bold"/>
              </a:rPr>
              <a:t>ORIENTAda</a:t>
            </a:r>
            <a:endParaRPr lang="en-US" sz="14522" dirty="0">
              <a:solidFill>
                <a:srgbClr val="000000"/>
              </a:solidFill>
              <a:latin typeface="Bebas Neue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767613" y="5227495"/>
            <a:ext cx="8752774" cy="1958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22"/>
              </a:lnSpc>
            </a:pPr>
            <a:r>
              <a:rPr lang="en-US" sz="14522">
                <a:solidFill>
                  <a:srgbClr val="000000"/>
                </a:solidFill>
                <a:latin typeface="Bebas Neue Bold"/>
              </a:rPr>
              <a:t>OBJETOS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00904" y="4823386"/>
            <a:ext cx="1710461" cy="173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88"/>
              </a:lnSpc>
            </a:pPr>
            <a:r>
              <a:rPr lang="en-US" sz="13088" dirty="0">
                <a:solidFill>
                  <a:srgbClr val="B91646"/>
                </a:solidFill>
                <a:latin typeface="Brittany"/>
              </a:rPr>
              <a:t>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80027" y="2223887"/>
            <a:ext cx="5727946" cy="1460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2"/>
              </a:lnSpc>
            </a:pPr>
            <a:r>
              <a:rPr lang="en-US" sz="10922" dirty="0" err="1">
                <a:solidFill>
                  <a:srgbClr val="B91646"/>
                </a:solidFill>
                <a:latin typeface="Brittany"/>
              </a:rPr>
              <a:t>programação</a:t>
            </a:r>
            <a:endParaRPr lang="en-US" sz="10922" dirty="0">
              <a:solidFill>
                <a:srgbClr val="B91646"/>
              </a:solidFill>
              <a:latin typeface="Brittany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348211" y="6629187"/>
            <a:ext cx="5558952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23"/>
              </a:lnSpc>
            </a:pPr>
            <a:r>
              <a:rPr lang="en-US" sz="9223" dirty="0" err="1">
                <a:solidFill>
                  <a:srgbClr val="B91646"/>
                </a:solidFill>
                <a:latin typeface="Bebas Neue Bold"/>
              </a:rPr>
              <a:t>REVIsÃo</a:t>
            </a:r>
            <a:endParaRPr lang="en-US" sz="9223" dirty="0">
              <a:solidFill>
                <a:srgbClr val="B91646"/>
              </a:solidFill>
              <a:latin typeface="Bebas Neue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7663" t="25174" r="20342" b="31200"/>
          <a:stretch>
            <a:fillRect/>
          </a:stretch>
        </p:blipFill>
        <p:spPr>
          <a:xfrm>
            <a:off x="6490035" y="2860912"/>
            <a:ext cx="5307929" cy="498027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877724" y="1082163"/>
            <a:ext cx="8532553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OBJETO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516084" y="3934259"/>
            <a:ext cx="2939648" cy="3677286"/>
            <a:chOff x="0" y="0"/>
            <a:chExt cx="3919531" cy="4903049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919531" cy="4903049"/>
              <a:chOff x="0" y="0"/>
              <a:chExt cx="18218478" cy="2278999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31750" y="31750"/>
                <a:ext cx="18154979" cy="22726495"/>
              </a:xfrm>
              <a:custGeom>
                <a:avLst/>
                <a:gdLst/>
                <a:ahLst/>
                <a:cxnLst/>
                <a:rect l="l" t="t" r="r" b="b"/>
                <a:pathLst>
                  <a:path w="18154979" h="22726495">
                    <a:moveTo>
                      <a:pt x="18062268" y="22726495"/>
                    </a:moveTo>
                    <a:lnTo>
                      <a:pt x="92710" y="22726495"/>
                    </a:lnTo>
                    <a:cubicBezTo>
                      <a:pt x="41910" y="22726495"/>
                      <a:pt x="0" y="22684584"/>
                      <a:pt x="0" y="2263378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22632515"/>
                    </a:lnTo>
                    <a:cubicBezTo>
                      <a:pt x="18154979" y="22684584"/>
                      <a:pt x="18113068" y="22726495"/>
                      <a:pt x="18062268" y="2272649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18218479" cy="22789995"/>
              </a:xfrm>
              <a:custGeom>
                <a:avLst/>
                <a:gdLst/>
                <a:ahLst/>
                <a:cxnLst/>
                <a:rect l="l" t="t" r="r" b="b"/>
                <a:pathLst>
                  <a:path w="18218479" h="22789995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22665534"/>
                    </a:lnTo>
                    <a:cubicBezTo>
                      <a:pt x="18158788" y="22701095"/>
                      <a:pt x="18129579" y="22730306"/>
                      <a:pt x="18094018" y="22730306"/>
                    </a:cubicBezTo>
                    <a:lnTo>
                      <a:pt x="124460" y="22730306"/>
                    </a:lnTo>
                    <a:cubicBezTo>
                      <a:pt x="88900" y="22730306"/>
                      <a:pt x="59690" y="22701095"/>
                      <a:pt x="59690" y="2266553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2665534"/>
                    </a:lnTo>
                    <a:cubicBezTo>
                      <a:pt x="0" y="22734115"/>
                      <a:pt x="55880" y="22789995"/>
                      <a:pt x="124460" y="22789995"/>
                    </a:cubicBezTo>
                    <a:lnTo>
                      <a:pt x="18094018" y="22789995"/>
                    </a:lnTo>
                    <a:cubicBezTo>
                      <a:pt x="18162598" y="22789995"/>
                      <a:pt x="18218479" y="22734115"/>
                      <a:pt x="18218479" y="22665534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50789" y="68324"/>
              <a:ext cx="3617954" cy="549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Sandijunior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858944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218699" y="1032811"/>
              <a:ext cx="3700832" cy="1142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raça: SRD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cor: preto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2445174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218699" y="2862838"/>
              <a:ext cx="3550043" cy="173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late(): void</a:t>
              </a:r>
            </a:p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corre(): void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fazCoco(): Coco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832268" y="3934259"/>
            <a:ext cx="2939648" cy="3677286"/>
            <a:chOff x="0" y="0"/>
            <a:chExt cx="3919531" cy="490304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3919531" cy="4903049"/>
              <a:chOff x="0" y="0"/>
              <a:chExt cx="18218478" cy="2278999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31750" y="31750"/>
                <a:ext cx="18154979" cy="22726495"/>
              </a:xfrm>
              <a:custGeom>
                <a:avLst/>
                <a:gdLst/>
                <a:ahLst/>
                <a:cxnLst/>
                <a:rect l="l" t="t" r="r" b="b"/>
                <a:pathLst>
                  <a:path w="18154979" h="22726495">
                    <a:moveTo>
                      <a:pt x="18062268" y="22726495"/>
                    </a:moveTo>
                    <a:lnTo>
                      <a:pt x="92710" y="22726495"/>
                    </a:lnTo>
                    <a:cubicBezTo>
                      <a:pt x="41910" y="22726495"/>
                      <a:pt x="0" y="22684584"/>
                      <a:pt x="0" y="2263378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22632515"/>
                    </a:lnTo>
                    <a:cubicBezTo>
                      <a:pt x="18154979" y="22684584"/>
                      <a:pt x="18113068" y="22726495"/>
                      <a:pt x="18062268" y="2272649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0"/>
                <a:ext cx="18218479" cy="22789995"/>
              </a:xfrm>
              <a:custGeom>
                <a:avLst/>
                <a:gdLst/>
                <a:ahLst/>
                <a:cxnLst/>
                <a:rect l="l" t="t" r="r" b="b"/>
                <a:pathLst>
                  <a:path w="18218479" h="22789995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22665534"/>
                    </a:lnTo>
                    <a:cubicBezTo>
                      <a:pt x="18158788" y="22701095"/>
                      <a:pt x="18129579" y="22730306"/>
                      <a:pt x="18094018" y="22730306"/>
                    </a:cubicBezTo>
                    <a:lnTo>
                      <a:pt x="124460" y="22730306"/>
                    </a:lnTo>
                    <a:cubicBezTo>
                      <a:pt x="88900" y="22730306"/>
                      <a:pt x="59690" y="22701095"/>
                      <a:pt x="59690" y="2266553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2665534"/>
                    </a:lnTo>
                    <a:cubicBezTo>
                      <a:pt x="0" y="22734115"/>
                      <a:pt x="55880" y="22789995"/>
                      <a:pt x="124460" y="22789995"/>
                    </a:cubicBezTo>
                    <a:lnTo>
                      <a:pt x="18094018" y="22789995"/>
                    </a:lnTo>
                    <a:cubicBezTo>
                      <a:pt x="18162598" y="22789995"/>
                      <a:pt x="18218479" y="22734115"/>
                      <a:pt x="18218479" y="22665534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150789" y="68324"/>
              <a:ext cx="3617954" cy="549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Fred</a:t>
              </a: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0" y="858944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218699" y="1032811"/>
              <a:ext cx="3700832" cy="1142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raça: Beagle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cor: bege</a:t>
              </a:r>
            </a:p>
          </p:txBody>
        </p:sp>
        <p:sp>
          <p:nvSpPr>
            <p:cNvPr id="20" name="AutoShape 20"/>
            <p:cNvSpPr/>
            <p:nvPr/>
          </p:nvSpPr>
          <p:spPr>
            <a:xfrm>
              <a:off x="0" y="2445174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218699" y="2862838"/>
              <a:ext cx="3550043" cy="173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late(): void</a:t>
              </a:r>
            </a:p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corre(): void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fazCoco(): Coco</a:t>
              </a:r>
            </a:p>
          </p:txBody>
        </p:sp>
      </p:grpSp>
      <p:sp>
        <p:nvSpPr>
          <p:cNvPr id="22" name="TextBox 53">
            <a:extLst>
              <a:ext uri="{FF2B5EF4-FFF2-40B4-BE49-F238E27FC236}">
                <a16:creationId xmlns:a16="http://schemas.microsoft.com/office/drawing/2014/main" id="{723C95D6-9741-6470-E658-D8661C651087}"/>
              </a:ext>
            </a:extLst>
          </p:cNvPr>
          <p:cNvSpPr txBox="1"/>
          <p:nvPr/>
        </p:nvSpPr>
        <p:spPr>
          <a:xfrm>
            <a:off x="1028700" y="1152525"/>
            <a:ext cx="3344694" cy="101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 dirty="0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77724" y="1082163"/>
            <a:ext cx="8532553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OBJETO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240204" y="2553376"/>
            <a:ext cx="2939648" cy="3677286"/>
            <a:chOff x="0" y="0"/>
            <a:chExt cx="3919531" cy="490304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3919531" cy="4903049"/>
              <a:chOff x="0" y="0"/>
              <a:chExt cx="18218478" cy="2278999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1750" y="31750"/>
                <a:ext cx="18154979" cy="22726495"/>
              </a:xfrm>
              <a:custGeom>
                <a:avLst/>
                <a:gdLst/>
                <a:ahLst/>
                <a:cxnLst/>
                <a:rect l="l" t="t" r="r" b="b"/>
                <a:pathLst>
                  <a:path w="18154979" h="22726495">
                    <a:moveTo>
                      <a:pt x="18062268" y="22726495"/>
                    </a:moveTo>
                    <a:lnTo>
                      <a:pt x="92710" y="22726495"/>
                    </a:lnTo>
                    <a:cubicBezTo>
                      <a:pt x="41910" y="22726495"/>
                      <a:pt x="0" y="22684584"/>
                      <a:pt x="0" y="2263378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22632515"/>
                    </a:lnTo>
                    <a:cubicBezTo>
                      <a:pt x="18154979" y="22684584"/>
                      <a:pt x="18113068" y="22726495"/>
                      <a:pt x="18062268" y="2272649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18218479" cy="22789995"/>
              </a:xfrm>
              <a:custGeom>
                <a:avLst/>
                <a:gdLst/>
                <a:ahLst/>
                <a:cxnLst/>
                <a:rect l="l" t="t" r="r" b="b"/>
                <a:pathLst>
                  <a:path w="18218479" h="22789995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22665534"/>
                    </a:lnTo>
                    <a:cubicBezTo>
                      <a:pt x="18158788" y="22701095"/>
                      <a:pt x="18129579" y="22730306"/>
                      <a:pt x="18094018" y="22730306"/>
                    </a:cubicBezTo>
                    <a:lnTo>
                      <a:pt x="124460" y="22730306"/>
                    </a:lnTo>
                    <a:cubicBezTo>
                      <a:pt x="88900" y="22730306"/>
                      <a:pt x="59690" y="22701095"/>
                      <a:pt x="59690" y="2266553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2665534"/>
                    </a:lnTo>
                    <a:cubicBezTo>
                      <a:pt x="0" y="22734115"/>
                      <a:pt x="55880" y="22789995"/>
                      <a:pt x="124460" y="22789995"/>
                    </a:cubicBezTo>
                    <a:lnTo>
                      <a:pt x="18094018" y="22789995"/>
                    </a:lnTo>
                    <a:cubicBezTo>
                      <a:pt x="18162598" y="22789995"/>
                      <a:pt x="18218479" y="22734115"/>
                      <a:pt x="18218479" y="22665534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50789" y="68324"/>
              <a:ext cx="3617954" cy="549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Sandijunior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858944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218699" y="1032811"/>
              <a:ext cx="3700832" cy="1142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raça: SRD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cor: preto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2445174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218699" y="2862838"/>
              <a:ext cx="3550043" cy="173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late(): void</a:t>
              </a:r>
            </a:p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corre(): void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fazCoco(): Coco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108148" y="2553376"/>
            <a:ext cx="2939648" cy="3677286"/>
            <a:chOff x="0" y="0"/>
            <a:chExt cx="3919531" cy="4903049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3919531" cy="4903049"/>
              <a:chOff x="0" y="0"/>
              <a:chExt cx="18218478" cy="2278999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18154979" cy="22726495"/>
              </a:xfrm>
              <a:custGeom>
                <a:avLst/>
                <a:gdLst/>
                <a:ahLst/>
                <a:cxnLst/>
                <a:rect l="l" t="t" r="r" b="b"/>
                <a:pathLst>
                  <a:path w="18154979" h="22726495">
                    <a:moveTo>
                      <a:pt x="18062268" y="22726495"/>
                    </a:moveTo>
                    <a:lnTo>
                      <a:pt x="92710" y="22726495"/>
                    </a:lnTo>
                    <a:cubicBezTo>
                      <a:pt x="41910" y="22726495"/>
                      <a:pt x="0" y="22684584"/>
                      <a:pt x="0" y="2263378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22632515"/>
                    </a:lnTo>
                    <a:cubicBezTo>
                      <a:pt x="18154979" y="22684584"/>
                      <a:pt x="18113068" y="22726495"/>
                      <a:pt x="18062268" y="2272649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218479" cy="22789995"/>
              </a:xfrm>
              <a:custGeom>
                <a:avLst/>
                <a:gdLst/>
                <a:ahLst/>
                <a:cxnLst/>
                <a:rect l="l" t="t" r="r" b="b"/>
                <a:pathLst>
                  <a:path w="18218479" h="22789995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22665534"/>
                    </a:lnTo>
                    <a:cubicBezTo>
                      <a:pt x="18158788" y="22701095"/>
                      <a:pt x="18129579" y="22730306"/>
                      <a:pt x="18094018" y="22730306"/>
                    </a:cubicBezTo>
                    <a:lnTo>
                      <a:pt x="124460" y="22730306"/>
                    </a:lnTo>
                    <a:cubicBezTo>
                      <a:pt x="88900" y="22730306"/>
                      <a:pt x="59690" y="22701095"/>
                      <a:pt x="59690" y="2266553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2665534"/>
                    </a:lnTo>
                    <a:cubicBezTo>
                      <a:pt x="0" y="22734115"/>
                      <a:pt x="55880" y="22789995"/>
                      <a:pt x="124460" y="22789995"/>
                    </a:cubicBezTo>
                    <a:lnTo>
                      <a:pt x="18094018" y="22789995"/>
                    </a:lnTo>
                    <a:cubicBezTo>
                      <a:pt x="18162598" y="22789995"/>
                      <a:pt x="18218479" y="22734115"/>
                      <a:pt x="18218479" y="22665534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50789" y="68324"/>
              <a:ext cx="3617954" cy="549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Fred</a:t>
              </a:r>
            </a:p>
          </p:txBody>
        </p:sp>
        <p:sp>
          <p:nvSpPr>
            <p:cNvPr id="17" name="AutoShape 17"/>
            <p:cNvSpPr/>
            <p:nvPr/>
          </p:nvSpPr>
          <p:spPr>
            <a:xfrm>
              <a:off x="0" y="858944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218699" y="1032811"/>
              <a:ext cx="3700832" cy="1142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raça: Beagle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cor: bege</a:t>
              </a:r>
            </a:p>
          </p:txBody>
        </p:sp>
        <p:sp>
          <p:nvSpPr>
            <p:cNvPr id="19" name="AutoShape 19"/>
            <p:cNvSpPr/>
            <p:nvPr/>
          </p:nvSpPr>
          <p:spPr>
            <a:xfrm>
              <a:off x="0" y="2445174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218699" y="2862838"/>
              <a:ext cx="3550043" cy="173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late(): void</a:t>
              </a:r>
            </a:p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corre(): void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fazCoco(): Coco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674176" y="6406821"/>
            <a:ext cx="2939648" cy="3680344"/>
            <a:chOff x="0" y="0"/>
            <a:chExt cx="3919531" cy="4907125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3919531" cy="4907125"/>
              <a:chOff x="0" y="0"/>
              <a:chExt cx="18218478" cy="22808943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18154979" cy="22745443"/>
              </a:xfrm>
              <a:custGeom>
                <a:avLst/>
                <a:gdLst/>
                <a:ahLst/>
                <a:cxnLst/>
                <a:rect l="l" t="t" r="r" b="b"/>
                <a:pathLst>
                  <a:path w="18154979" h="22745443">
                    <a:moveTo>
                      <a:pt x="18062268" y="22745443"/>
                    </a:moveTo>
                    <a:lnTo>
                      <a:pt x="92710" y="22745443"/>
                    </a:lnTo>
                    <a:cubicBezTo>
                      <a:pt x="41910" y="22745443"/>
                      <a:pt x="0" y="22703532"/>
                      <a:pt x="0" y="2265273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22651462"/>
                    </a:lnTo>
                    <a:cubicBezTo>
                      <a:pt x="18154979" y="22703532"/>
                      <a:pt x="18113068" y="22745443"/>
                      <a:pt x="18062268" y="22745443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18218479" cy="22808943"/>
              </a:xfrm>
              <a:custGeom>
                <a:avLst/>
                <a:gdLst/>
                <a:ahLst/>
                <a:cxnLst/>
                <a:rect l="l" t="t" r="r" b="b"/>
                <a:pathLst>
                  <a:path w="18218479" h="22808943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22684482"/>
                    </a:lnTo>
                    <a:cubicBezTo>
                      <a:pt x="18158788" y="22720043"/>
                      <a:pt x="18129579" y="22749253"/>
                      <a:pt x="18094018" y="22749253"/>
                    </a:cubicBezTo>
                    <a:lnTo>
                      <a:pt x="124460" y="22749253"/>
                    </a:lnTo>
                    <a:cubicBezTo>
                      <a:pt x="88900" y="22749253"/>
                      <a:pt x="59690" y="22720043"/>
                      <a:pt x="59690" y="2268448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2684482"/>
                    </a:lnTo>
                    <a:cubicBezTo>
                      <a:pt x="0" y="22753062"/>
                      <a:pt x="55880" y="22808943"/>
                      <a:pt x="124460" y="22808943"/>
                    </a:cubicBezTo>
                    <a:lnTo>
                      <a:pt x="18094018" y="22808943"/>
                    </a:lnTo>
                    <a:cubicBezTo>
                      <a:pt x="18162598" y="22808943"/>
                      <a:pt x="18218479" y="22753062"/>
                      <a:pt x="18218479" y="22684482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150789" y="68324"/>
              <a:ext cx="3617954" cy="553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Cachorro</a:t>
              </a:r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863021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218699" y="1036887"/>
              <a:ext cx="3700832" cy="1142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raça: string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cor: string</a:t>
              </a:r>
            </a:p>
          </p:txBody>
        </p:sp>
        <p:sp>
          <p:nvSpPr>
            <p:cNvPr id="28" name="AutoShape 28"/>
            <p:cNvSpPr/>
            <p:nvPr/>
          </p:nvSpPr>
          <p:spPr>
            <a:xfrm>
              <a:off x="0" y="2449251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218699" y="2866915"/>
              <a:ext cx="3550043" cy="173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late(): void</a:t>
              </a:r>
            </a:p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corre(): void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fazCoco(): Coco</a:t>
              </a:r>
            </a:p>
          </p:txBody>
        </p:sp>
      </p:grpSp>
      <p:sp>
        <p:nvSpPr>
          <p:cNvPr id="30" name="TextBox 53">
            <a:extLst>
              <a:ext uri="{FF2B5EF4-FFF2-40B4-BE49-F238E27FC236}">
                <a16:creationId xmlns:a16="http://schemas.microsoft.com/office/drawing/2014/main" id="{7F2F283A-4CA2-B76C-1B37-E240AB2B056F}"/>
              </a:ext>
            </a:extLst>
          </p:cNvPr>
          <p:cNvSpPr txBox="1"/>
          <p:nvPr/>
        </p:nvSpPr>
        <p:spPr>
          <a:xfrm>
            <a:off x="1028700" y="1152525"/>
            <a:ext cx="3344694" cy="101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 dirty="0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93398" y="2677259"/>
            <a:ext cx="8532553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OBJETO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55878" y="4148472"/>
            <a:ext cx="2939648" cy="3677286"/>
            <a:chOff x="0" y="0"/>
            <a:chExt cx="3919531" cy="490304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3919531" cy="4903049"/>
              <a:chOff x="0" y="0"/>
              <a:chExt cx="18218478" cy="2278999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1750" y="31750"/>
                <a:ext cx="18154979" cy="22726495"/>
              </a:xfrm>
              <a:custGeom>
                <a:avLst/>
                <a:gdLst/>
                <a:ahLst/>
                <a:cxnLst/>
                <a:rect l="l" t="t" r="r" b="b"/>
                <a:pathLst>
                  <a:path w="18154979" h="22726495">
                    <a:moveTo>
                      <a:pt x="18062268" y="22726495"/>
                    </a:moveTo>
                    <a:lnTo>
                      <a:pt x="92710" y="22726495"/>
                    </a:lnTo>
                    <a:cubicBezTo>
                      <a:pt x="41910" y="22726495"/>
                      <a:pt x="0" y="22684584"/>
                      <a:pt x="0" y="2263378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22632515"/>
                    </a:lnTo>
                    <a:cubicBezTo>
                      <a:pt x="18154979" y="22684584"/>
                      <a:pt x="18113068" y="22726495"/>
                      <a:pt x="18062268" y="2272649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18218479" cy="22789995"/>
              </a:xfrm>
              <a:custGeom>
                <a:avLst/>
                <a:gdLst/>
                <a:ahLst/>
                <a:cxnLst/>
                <a:rect l="l" t="t" r="r" b="b"/>
                <a:pathLst>
                  <a:path w="18218479" h="22789995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22665534"/>
                    </a:lnTo>
                    <a:cubicBezTo>
                      <a:pt x="18158788" y="22701095"/>
                      <a:pt x="18129579" y="22730306"/>
                      <a:pt x="18094018" y="22730306"/>
                    </a:cubicBezTo>
                    <a:lnTo>
                      <a:pt x="124460" y="22730306"/>
                    </a:lnTo>
                    <a:cubicBezTo>
                      <a:pt x="88900" y="22730306"/>
                      <a:pt x="59690" y="22701095"/>
                      <a:pt x="59690" y="2266553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2665534"/>
                    </a:lnTo>
                    <a:cubicBezTo>
                      <a:pt x="0" y="22734115"/>
                      <a:pt x="55880" y="22789995"/>
                      <a:pt x="124460" y="22789995"/>
                    </a:cubicBezTo>
                    <a:lnTo>
                      <a:pt x="18094018" y="22789995"/>
                    </a:lnTo>
                    <a:cubicBezTo>
                      <a:pt x="18162598" y="22789995"/>
                      <a:pt x="18218479" y="22734115"/>
                      <a:pt x="18218479" y="22665534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50789" y="68324"/>
              <a:ext cx="3617954" cy="549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Sandijunior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858944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218699" y="1032811"/>
              <a:ext cx="3700832" cy="1142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raça: SRD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cor: preto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2445174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218699" y="2862838"/>
              <a:ext cx="3550043" cy="173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late(): void</a:t>
              </a:r>
            </a:p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corre(): void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fazCoco(): Coco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023823" y="4148472"/>
            <a:ext cx="2939648" cy="3677286"/>
            <a:chOff x="0" y="0"/>
            <a:chExt cx="3919531" cy="4903049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3919531" cy="4903049"/>
              <a:chOff x="0" y="0"/>
              <a:chExt cx="18218478" cy="2278999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18154979" cy="22726495"/>
              </a:xfrm>
              <a:custGeom>
                <a:avLst/>
                <a:gdLst/>
                <a:ahLst/>
                <a:cxnLst/>
                <a:rect l="l" t="t" r="r" b="b"/>
                <a:pathLst>
                  <a:path w="18154979" h="22726495">
                    <a:moveTo>
                      <a:pt x="18062268" y="22726495"/>
                    </a:moveTo>
                    <a:lnTo>
                      <a:pt x="92710" y="22726495"/>
                    </a:lnTo>
                    <a:cubicBezTo>
                      <a:pt x="41910" y="22726495"/>
                      <a:pt x="0" y="22684584"/>
                      <a:pt x="0" y="2263378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22632515"/>
                    </a:lnTo>
                    <a:cubicBezTo>
                      <a:pt x="18154979" y="22684584"/>
                      <a:pt x="18113068" y="22726495"/>
                      <a:pt x="18062268" y="2272649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8218479" cy="22789995"/>
              </a:xfrm>
              <a:custGeom>
                <a:avLst/>
                <a:gdLst/>
                <a:ahLst/>
                <a:cxnLst/>
                <a:rect l="l" t="t" r="r" b="b"/>
                <a:pathLst>
                  <a:path w="18218479" h="22789995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22665534"/>
                    </a:lnTo>
                    <a:cubicBezTo>
                      <a:pt x="18158788" y="22701095"/>
                      <a:pt x="18129579" y="22730306"/>
                      <a:pt x="18094018" y="22730306"/>
                    </a:cubicBezTo>
                    <a:lnTo>
                      <a:pt x="124460" y="22730306"/>
                    </a:lnTo>
                    <a:cubicBezTo>
                      <a:pt x="88900" y="22730306"/>
                      <a:pt x="59690" y="22701095"/>
                      <a:pt x="59690" y="2266553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2665534"/>
                    </a:lnTo>
                    <a:cubicBezTo>
                      <a:pt x="0" y="22734115"/>
                      <a:pt x="55880" y="22789995"/>
                      <a:pt x="124460" y="22789995"/>
                    </a:cubicBezTo>
                    <a:lnTo>
                      <a:pt x="18094018" y="22789995"/>
                    </a:lnTo>
                    <a:cubicBezTo>
                      <a:pt x="18162598" y="22789995"/>
                      <a:pt x="18218479" y="22734115"/>
                      <a:pt x="18218479" y="22665534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50789" y="68324"/>
              <a:ext cx="3617954" cy="549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Fred</a:t>
              </a:r>
            </a:p>
          </p:txBody>
        </p:sp>
        <p:sp>
          <p:nvSpPr>
            <p:cNvPr id="17" name="AutoShape 17"/>
            <p:cNvSpPr/>
            <p:nvPr/>
          </p:nvSpPr>
          <p:spPr>
            <a:xfrm>
              <a:off x="0" y="858944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218699" y="1032811"/>
              <a:ext cx="3700832" cy="1142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raça: Beagle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cor: bege</a:t>
              </a:r>
            </a:p>
          </p:txBody>
        </p:sp>
        <p:sp>
          <p:nvSpPr>
            <p:cNvPr id="19" name="AutoShape 19"/>
            <p:cNvSpPr/>
            <p:nvPr/>
          </p:nvSpPr>
          <p:spPr>
            <a:xfrm>
              <a:off x="0" y="2445174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218699" y="2862838"/>
              <a:ext cx="3550043" cy="173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late(): void</a:t>
              </a:r>
            </a:p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corre(): void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fazCoco(): Coco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891640" y="4148472"/>
            <a:ext cx="2939648" cy="3680344"/>
            <a:chOff x="0" y="0"/>
            <a:chExt cx="3919531" cy="4907125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3919531" cy="4907125"/>
              <a:chOff x="0" y="0"/>
              <a:chExt cx="18218478" cy="22808943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18154979" cy="22745443"/>
              </a:xfrm>
              <a:custGeom>
                <a:avLst/>
                <a:gdLst/>
                <a:ahLst/>
                <a:cxnLst/>
                <a:rect l="l" t="t" r="r" b="b"/>
                <a:pathLst>
                  <a:path w="18154979" h="22745443">
                    <a:moveTo>
                      <a:pt x="18062268" y="22745443"/>
                    </a:moveTo>
                    <a:lnTo>
                      <a:pt x="92710" y="22745443"/>
                    </a:lnTo>
                    <a:cubicBezTo>
                      <a:pt x="41910" y="22745443"/>
                      <a:pt x="0" y="22703532"/>
                      <a:pt x="0" y="2265273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22651462"/>
                    </a:lnTo>
                    <a:cubicBezTo>
                      <a:pt x="18154979" y="22703532"/>
                      <a:pt x="18113068" y="22745443"/>
                      <a:pt x="18062268" y="22745443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18218479" cy="22808943"/>
              </a:xfrm>
              <a:custGeom>
                <a:avLst/>
                <a:gdLst/>
                <a:ahLst/>
                <a:cxnLst/>
                <a:rect l="l" t="t" r="r" b="b"/>
                <a:pathLst>
                  <a:path w="18218479" h="22808943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22684482"/>
                    </a:lnTo>
                    <a:cubicBezTo>
                      <a:pt x="18158788" y="22720043"/>
                      <a:pt x="18129579" y="22749253"/>
                      <a:pt x="18094018" y="22749253"/>
                    </a:cubicBezTo>
                    <a:lnTo>
                      <a:pt x="124460" y="22749253"/>
                    </a:lnTo>
                    <a:cubicBezTo>
                      <a:pt x="88900" y="22749253"/>
                      <a:pt x="59690" y="22720043"/>
                      <a:pt x="59690" y="2268448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2684482"/>
                    </a:lnTo>
                    <a:cubicBezTo>
                      <a:pt x="0" y="22753062"/>
                      <a:pt x="55880" y="22808943"/>
                      <a:pt x="124460" y="22808943"/>
                    </a:cubicBezTo>
                    <a:lnTo>
                      <a:pt x="18094018" y="22808943"/>
                    </a:lnTo>
                    <a:cubicBezTo>
                      <a:pt x="18162598" y="22808943"/>
                      <a:pt x="18218479" y="22753062"/>
                      <a:pt x="18218479" y="22684482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150789" y="68324"/>
              <a:ext cx="3617954" cy="553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Cachorro</a:t>
              </a:r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863021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218699" y="1036887"/>
              <a:ext cx="3700832" cy="1142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raça: string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cor: string</a:t>
              </a:r>
            </a:p>
          </p:txBody>
        </p:sp>
        <p:sp>
          <p:nvSpPr>
            <p:cNvPr id="28" name="AutoShape 28"/>
            <p:cNvSpPr/>
            <p:nvPr/>
          </p:nvSpPr>
          <p:spPr>
            <a:xfrm>
              <a:off x="0" y="2449251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218699" y="2866915"/>
              <a:ext cx="3550043" cy="173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late(): void</a:t>
              </a:r>
            </a:p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corre(): void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fazCoco(): Coco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2228326" y="2677259"/>
            <a:ext cx="4266276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CLASSE</a:t>
            </a:r>
          </a:p>
        </p:txBody>
      </p:sp>
      <p:sp>
        <p:nvSpPr>
          <p:cNvPr id="31" name="TextBox 53">
            <a:extLst>
              <a:ext uri="{FF2B5EF4-FFF2-40B4-BE49-F238E27FC236}">
                <a16:creationId xmlns:a16="http://schemas.microsoft.com/office/drawing/2014/main" id="{9171873D-F531-6272-7F71-E1BC371DC270}"/>
              </a:ext>
            </a:extLst>
          </p:cNvPr>
          <p:cNvSpPr txBox="1"/>
          <p:nvPr/>
        </p:nvSpPr>
        <p:spPr>
          <a:xfrm>
            <a:off x="1028700" y="1152525"/>
            <a:ext cx="3344694" cy="101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 dirty="0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983826" y="802923"/>
            <a:ext cx="2320348" cy="23203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730806" y="5116702"/>
            <a:ext cx="2030800" cy="26530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828554" y="3123271"/>
            <a:ext cx="2122451" cy="265306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538454" y="5116702"/>
            <a:ext cx="2006681" cy="265306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382820" y="3123271"/>
            <a:ext cx="2030800" cy="265306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7767392" y="3123271"/>
            <a:ext cx="2753216" cy="1714311"/>
            <a:chOff x="0" y="0"/>
            <a:chExt cx="3670955" cy="228574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3670955" cy="2285748"/>
              <a:chOff x="0" y="0"/>
              <a:chExt cx="17699717" cy="1102086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17636218" cy="10957365"/>
              </a:xfrm>
              <a:custGeom>
                <a:avLst/>
                <a:gdLst/>
                <a:ahLst/>
                <a:cxnLst/>
                <a:rect l="l" t="t" r="r" b="b"/>
                <a:pathLst>
                  <a:path w="17636218" h="10957365">
                    <a:moveTo>
                      <a:pt x="17543507" y="10957365"/>
                    </a:moveTo>
                    <a:lnTo>
                      <a:pt x="92710" y="10957365"/>
                    </a:lnTo>
                    <a:cubicBezTo>
                      <a:pt x="41910" y="10957365"/>
                      <a:pt x="0" y="10915455"/>
                      <a:pt x="0" y="1086465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7542238" y="0"/>
                    </a:lnTo>
                    <a:cubicBezTo>
                      <a:pt x="17593038" y="0"/>
                      <a:pt x="17634947" y="41910"/>
                      <a:pt x="17634947" y="92710"/>
                    </a:cubicBezTo>
                    <a:lnTo>
                      <a:pt x="17634947" y="10863385"/>
                    </a:lnTo>
                    <a:cubicBezTo>
                      <a:pt x="17636218" y="10915455"/>
                      <a:pt x="17594307" y="10957365"/>
                      <a:pt x="17543507" y="1095736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17699718" cy="11020865"/>
              </a:xfrm>
              <a:custGeom>
                <a:avLst/>
                <a:gdLst/>
                <a:ahLst/>
                <a:cxnLst/>
                <a:rect l="l" t="t" r="r" b="b"/>
                <a:pathLst>
                  <a:path w="17699718" h="11020865">
                    <a:moveTo>
                      <a:pt x="17575257" y="59690"/>
                    </a:moveTo>
                    <a:cubicBezTo>
                      <a:pt x="17610817" y="59690"/>
                      <a:pt x="17640027" y="88900"/>
                      <a:pt x="17640027" y="124460"/>
                    </a:cubicBezTo>
                    <a:lnTo>
                      <a:pt x="17640027" y="10896405"/>
                    </a:lnTo>
                    <a:cubicBezTo>
                      <a:pt x="17640027" y="10931965"/>
                      <a:pt x="17610817" y="10961175"/>
                      <a:pt x="17575257" y="10961175"/>
                    </a:cubicBezTo>
                    <a:lnTo>
                      <a:pt x="124460" y="10961175"/>
                    </a:lnTo>
                    <a:cubicBezTo>
                      <a:pt x="88900" y="10961175"/>
                      <a:pt x="59690" y="10931965"/>
                      <a:pt x="59690" y="1089640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575257" y="59690"/>
                    </a:lnTo>
                    <a:moveTo>
                      <a:pt x="1757525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96405"/>
                    </a:lnTo>
                    <a:cubicBezTo>
                      <a:pt x="0" y="10964985"/>
                      <a:pt x="55880" y="11020865"/>
                      <a:pt x="124460" y="11020865"/>
                    </a:cubicBezTo>
                    <a:lnTo>
                      <a:pt x="17575257" y="11020865"/>
                    </a:lnTo>
                    <a:cubicBezTo>
                      <a:pt x="17643838" y="11020865"/>
                      <a:pt x="17699718" y="10964985"/>
                      <a:pt x="17699718" y="10896405"/>
                    </a:cubicBezTo>
                    <a:lnTo>
                      <a:pt x="17699718" y="124460"/>
                    </a:lnTo>
                    <a:cubicBezTo>
                      <a:pt x="17699718" y="55880"/>
                      <a:pt x="17643838" y="0"/>
                      <a:pt x="1757525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85432" y="71575"/>
              <a:ext cx="1809336" cy="532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Pessoa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827820"/>
              <a:ext cx="3670955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210832" y="992920"/>
              <a:ext cx="3275432" cy="1103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nome:   string</a:t>
              </a:r>
            </a:p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idade:   number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13172" y="5776335"/>
            <a:ext cx="2753216" cy="1714311"/>
            <a:chOff x="0" y="0"/>
            <a:chExt cx="3670955" cy="2285748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3670955" cy="2285748"/>
              <a:chOff x="0" y="0"/>
              <a:chExt cx="17699717" cy="1102086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17636218" cy="10957365"/>
              </a:xfrm>
              <a:custGeom>
                <a:avLst/>
                <a:gdLst/>
                <a:ahLst/>
                <a:cxnLst/>
                <a:rect l="l" t="t" r="r" b="b"/>
                <a:pathLst>
                  <a:path w="17636218" h="10957365">
                    <a:moveTo>
                      <a:pt x="17543507" y="10957365"/>
                    </a:moveTo>
                    <a:lnTo>
                      <a:pt x="92710" y="10957365"/>
                    </a:lnTo>
                    <a:cubicBezTo>
                      <a:pt x="41910" y="10957365"/>
                      <a:pt x="0" y="10915455"/>
                      <a:pt x="0" y="1086465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7542238" y="0"/>
                    </a:lnTo>
                    <a:cubicBezTo>
                      <a:pt x="17593038" y="0"/>
                      <a:pt x="17634947" y="41910"/>
                      <a:pt x="17634947" y="92710"/>
                    </a:cubicBezTo>
                    <a:lnTo>
                      <a:pt x="17634947" y="10863385"/>
                    </a:lnTo>
                    <a:cubicBezTo>
                      <a:pt x="17636218" y="10915455"/>
                      <a:pt x="17594307" y="10957365"/>
                      <a:pt x="17543507" y="1095736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17699718" cy="11020865"/>
              </a:xfrm>
              <a:custGeom>
                <a:avLst/>
                <a:gdLst/>
                <a:ahLst/>
                <a:cxnLst/>
                <a:rect l="l" t="t" r="r" b="b"/>
                <a:pathLst>
                  <a:path w="17699718" h="11020865">
                    <a:moveTo>
                      <a:pt x="17575257" y="59690"/>
                    </a:moveTo>
                    <a:cubicBezTo>
                      <a:pt x="17610817" y="59690"/>
                      <a:pt x="17640027" y="88900"/>
                      <a:pt x="17640027" y="124460"/>
                    </a:cubicBezTo>
                    <a:lnTo>
                      <a:pt x="17640027" y="10896405"/>
                    </a:lnTo>
                    <a:cubicBezTo>
                      <a:pt x="17640027" y="10931965"/>
                      <a:pt x="17610817" y="10961175"/>
                      <a:pt x="17575257" y="10961175"/>
                    </a:cubicBezTo>
                    <a:lnTo>
                      <a:pt x="124460" y="10961175"/>
                    </a:lnTo>
                    <a:cubicBezTo>
                      <a:pt x="88900" y="10961175"/>
                      <a:pt x="59690" y="10931965"/>
                      <a:pt x="59690" y="1089640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575257" y="59690"/>
                    </a:lnTo>
                    <a:moveTo>
                      <a:pt x="1757525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96405"/>
                    </a:lnTo>
                    <a:cubicBezTo>
                      <a:pt x="0" y="10964985"/>
                      <a:pt x="55880" y="11020865"/>
                      <a:pt x="124460" y="11020865"/>
                    </a:cubicBezTo>
                    <a:lnTo>
                      <a:pt x="17575257" y="11020865"/>
                    </a:lnTo>
                    <a:cubicBezTo>
                      <a:pt x="17643838" y="11020865"/>
                      <a:pt x="17699718" y="10964985"/>
                      <a:pt x="17699718" y="10896405"/>
                    </a:cubicBezTo>
                    <a:lnTo>
                      <a:pt x="17699718" y="124460"/>
                    </a:lnTo>
                    <a:cubicBezTo>
                      <a:pt x="17699718" y="55880"/>
                      <a:pt x="17643838" y="0"/>
                      <a:pt x="1757525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85432" y="71575"/>
              <a:ext cx="1809336" cy="532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Pessoa</a:t>
              </a:r>
            </a:p>
          </p:txBody>
        </p:sp>
        <p:sp>
          <p:nvSpPr>
            <p:cNvPr id="19" name="AutoShape 19"/>
            <p:cNvSpPr/>
            <p:nvPr/>
          </p:nvSpPr>
          <p:spPr>
            <a:xfrm>
              <a:off x="0" y="827820"/>
              <a:ext cx="3670955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210832" y="992920"/>
              <a:ext cx="3275432" cy="1103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nome:   Cláudio</a:t>
              </a:r>
            </a:p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idade:   32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369598" y="7769765"/>
            <a:ext cx="2753216" cy="1714311"/>
            <a:chOff x="0" y="0"/>
            <a:chExt cx="3670955" cy="2285748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3670955" cy="2285748"/>
              <a:chOff x="0" y="0"/>
              <a:chExt cx="17699717" cy="1102086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17636218" cy="10957365"/>
              </a:xfrm>
              <a:custGeom>
                <a:avLst/>
                <a:gdLst/>
                <a:ahLst/>
                <a:cxnLst/>
                <a:rect l="l" t="t" r="r" b="b"/>
                <a:pathLst>
                  <a:path w="17636218" h="10957365">
                    <a:moveTo>
                      <a:pt x="17543507" y="10957365"/>
                    </a:moveTo>
                    <a:lnTo>
                      <a:pt x="92710" y="10957365"/>
                    </a:lnTo>
                    <a:cubicBezTo>
                      <a:pt x="41910" y="10957365"/>
                      <a:pt x="0" y="10915455"/>
                      <a:pt x="0" y="1086465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7542238" y="0"/>
                    </a:lnTo>
                    <a:cubicBezTo>
                      <a:pt x="17593038" y="0"/>
                      <a:pt x="17634947" y="41910"/>
                      <a:pt x="17634947" y="92710"/>
                    </a:cubicBezTo>
                    <a:lnTo>
                      <a:pt x="17634947" y="10863385"/>
                    </a:lnTo>
                    <a:cubicBezTo>
                      <a:pt x="17636218" y="10915455"/>
                      <a:pt x="17594307" y="10957365"/>
                      <a:pt x="17543507" y="1095736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17699718" cy="11020865"/>
              </a:xfrm>
              <a:custGeom>
                <a:avLst/>
                <a:gdLst/>
                <a:ahLst/>
                <a:cxnLst/>
                <a:rect l="l" t="t" r="r" b="b"/>
                <a:pathLst>
                  <a:path w="17699718" h="11020865">
                    <a:moveTo>
                      <a:pt x="17575257" y="59690"/>
                    </a:moveTo>
                    <a:cubicBezTo>
                      <a:pt x="17610817" y="59690"/>
                      <a:pt x="17640027" y="88900"/>
                      <a:pt x="17640027" y="124460"/>
                    </a:cubicBezTo>
                    <a:lnTo>
                      <a:pt x="17640027" y="10896405"/>
                    </a:lnTo>
                    <a:cubicBezTo>
                      <a:pt x="17640027" y="10931965"/>
                      <a:pt x="17610817" y="10961175"/>
                      <a:pt x="17575257" y="10961175"/>
                    </a:cubicBezTo>
                    <a:lnTo>
                      <a:pt x="124460" y="10961175"/>
                    </a:lnTo>
                    <a:cubicBezTo>
                      <a:pt x="88900" y="10961175"/>
                      <a:pt x="59690" y="10931965"/>
                      <a:pt x="59690" y="1089640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575257" y="59690"/>
                    </a:lnTo>
                    <a:moveTo>
                      <a:pt x="1757525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96405"/>
                    </a:lnTo>
                    <a:cubicBezTo>
                      <a:pt x="0" y="10964985"/>
                      <a:pt x="55880" y="11020865"/>
                      <a:pt x="124460" y="11020865"/>
                    </a:cubicBezTo>
                    <a:lnTo>
                      <a:pt x="17575257" y="11020865"/>
                    </a:lnTo>
                    <a:cubicBezTo>
                      <a:pt x="17643838" y="11020865"/>
                      <a:pt x="17699718" y="10964985"/>
                      <a:pt x="17699718" y="10896405"/>
                    </a:cubicBezTo>
                    <a:lnTo>
                      <a:pt x="17699718" y="124460"/>
                    </a:lnTo>
                    <a:cubicBezTo>
                      <a:pt x="17699718" y="55880"/>
                      <a:pt x="17643838" y="0"/>
                      <a:pt x="1757525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185432" y="71575"/>
              <a:ext cx="1809336" cy="532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Pessoa</a:t>
              </a:r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827820"/>
              <a:ext cx="3670955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210832" y="992920"/>
              <a:ext cx="3275432" cy="1103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nome:   Maria</a:t>
              </a:r>
            </a:p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idade:   25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165186" y="7769765"/>
            <a:ext cx="2753216" cy="1714311"/>
            <a:chOff x="0" y="0"/>
            <a:chExt cx="3670955" cy="2285748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3670955" cy="2285748"/>
              <a:chOff x="0" y="0"/>
              <a:chExt cx="17699717" cy="11020865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31750" y="31750"/>
                <a:ext cx="17636218" cy="10957365"/>
              </a:xfrm>
              <a:custGeom>
                <a:avLst/>
                <a:gdLst/>
                <a:ahLst/>
                <a:cxnLst/>
                <a:rect l="l" t="t" r="r" b="b"/>
                <a:pathLst>
                  <a:path w="17636218" h="10957365">
                    <a:moveTo>
                      <a:pt x="17543507" y="10957365"/>
                    </a:moveTo>
                    <a:lnTo>
                      <a:pt x="92710" y="10957365"/>
                    </a:lnTo>
                    <a:cubicBezTo>
                      <a:pt x="41910" y="10957365"/>
                      <a:pt x="0" y="10915455"/>
                      <a:pt x="0" y="1086465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7542238" y="0"/>
                    </a:lnTo>
                    <a:cubicBezTo>
                      <a:pt x="17593038" y="0"/>
                      <a:pt x="17634947" y="41910"/>
                      <a:pt x="17634947" y="92710"/>
                    </a:cubicBezTo>
                    <a:lnTo>
                      <a:pt x="17634947" y="10863385"/>
                    </a:lnTo>
                    <a:cubicBezTo>
                      <a:pt x="17636218" y="10915455"/>
                      <a:pt x="17594307" y="10957365"/>
                      <a:pt x="17543507" y="1095736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17699718" cy="11020865"/>
              </a:xfrm>
              <a:custGeom>
                <a:avLst/>
                <a:gdLst/>
                <a:ahLst/>
                <a:cxnLst/>
                <a:rect l="l" t="t" r="r" b="b"/>
                <a:pathLst>
                  <a:path w="17699718" h="11020865">
                    <a:moveTo>
                      <a:pt x="17575257" y="59690"/>
                    </a:moveTo>
                    <a:cubicBezTo>
                      <a:pt x="17610817" y="59690"/>
                      <a:pt x="17640027" y="88900"/>
                      <a:pt x="17640027" y="124460"/>
                    </a:cubicBezTo>
                    <a:lnTo>
                      <a:pt x="17640027" y="10896405"/>
                    </a:lnTo>
                    <a:cubicBezTo>
                      <a:pt x="17640027" y="10931965"/>
                      <a:pt x="17610817" y="10961175"/>
                      <a:pt x="17575257" y="10961175"/>
                    </a:cubicBezTo>
                    <a:lnTo>
                      <a:pt x="124460" y="10961175"/>
                    </a:lnTo>
                    <a:cubicBezTo>
                      <a:pt x="88900" y="10961175"/>
                      <a:pt x="59690" y="10931965"/>
                      <a:pt x="59690" y="1089640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575257" y="59690"/>
                    </a:lnTo>
                    <a:moveTo>
                      <a:pt x="1757525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96405"/>
                    </a:lnTo>
                    <a:cubicBezTo>
                      <a:pt x="0" y="10964985"/>
                      <a:pt x="55880" y="11020865"/>
                      <a:pt x="124460" y="11020865"/>
                    </a:cubicBezTo>
                    <a:lnTo>
                      <a:pt x="17575257" y="11020865"/>
                    </a:lnTo>
                    <a:cubicBezTo>
                      <a:pt x="17643838" y="11020865"/>
                      <a:pt x="17699718" y="10964985"/>
                      <a:pt x="17699718" y="10896405"/>
                    </a:cubicBezTo>
                    <a:lnTo>
                      <a:pt x="17699718" y="124460"/>
                    </a:lnTo>
                    <a:cubicBezTo>
                      <a:pt x="17699718" y="55880"/>
                      <a:pt x="17643838" y="0"/>
                      <a:pt x="1757525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185432" y="71575"/>
              <a:ext cx="1809336" cy="532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Pessoa</a:t>
              </a:r>
            </a:p>
          </p:txBody>
        </p:sp>
        <p:sp>
          <p:nvSpPr>
            <p:cNvPr id="33" name="AutoShape 33"/>
            <p:cNvSpPr/>
            <p:nvPr/>
          </p:nvSpPr>
          <p:spPr>
            <a:xfrm>
              <a:off x="0" y="827820"/>
              <a:ext cx="3670955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210832" y="992920"/>
              <a:ext cx="3275432" cy="1103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nome:   Joaquim</a:t>
              </a:r>
            </a:p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idade:   21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021612" y="5776335"/>
            <a:ext cx="2753216" cy="1714311"/>
            <a:chOff x="0" y="0"/>
            <a:chExt cx="3670955" cy="2285748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3670955" cy="2285748"/>
              <a:chOff x="0" y="0"/>
              <a:chExt cx="17699717" cy="11020865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31750" y="31750"/>
                <a:ext cx="17636218" cy="10957365"/>
              </a:xfrm>
              <a:custGeom>
                <a:avLst/>
                <a:gdLst/>
                <a:ahLst/>
                <a:cxnLst/>
                <a:rect l="l" t="t" r="r" b="b"/>
                <a:pathLst>
                  <a:path w="17636218" h="10957365">
                    <a:moveTo>
                      <a:pt x="17543507" y="10957365"/>
                    </a:moveTo>
                    <a:lnTo>
                      <a:pt x="92710" y="10957365"/>
                    </a:lnTo>
                    <a:cubicBezTo>
                      <a:pt x="41910" y="10957365"/>
                      <a:pt x="0" y="10915455"/>
                      <a:pt x="0" y="1086465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7542238" y="0"/>
                    </a:lnTo>
                    <a:cubicBezTo>
                      <a:pt x="17593038" y="0"/>
                      <a:pt x="17634947" y="41910"/>
                      <a:pt x="17634947" y="92710"/>
                    </a:cubicBezTo>
                    <a:lnTo>
                      <a:pt x="17634947" y="10863385"/>
                    </a:lnTo>
                    <a:cubicBezTo>
                      <a:pt x="17636218" y="10915455"/>
                      <a:pt x="17594307" y="10957365"/>
                      <a:pt x="17543507" y="1095736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17699718" cy="11020865"/>
              </a:xfrm>
              <a:custGeom>
                <a:avLst/>
                <a:gdLst/>
                <a:ahLst/>
                <a:cxnLst/>
                <a:rect l="l" t="t" r="r" b="b"/>
                <a:pathLst>
                  <a:path w="17699718" h="11020865">
                    <a:moveTo>
                      <a:pt x="17575257" y="59690"/>
                    </a:moveTo>
                    <a:cubicBezTo>
                      <a:pt x="17610817" y="59690"/>
                      <a:pt x="17640027" y="88900"/>
                      <a:pt x="17640027" y="124460"/>
                    </a:cubicBezTo>
                    <a:lnTo>
                      <a:pt x="17640027" y="10896405"/>
                    </a:lnTo>
                    <a:cubicBezTo>
                      <a:pt x="17640027" y="10931965"/>
                      <a:pt x="17610817" y="10961175"/>
                      <a:pt x="17575257" y="10961175"/>
                    </a:cubicBezTo>
                    <a:lnTo>
                      <a:pt x="124460" y="10961175"/>
                    </a:lnTo>
                    <a:cubicBezTo>
                      <a:pt x="88900" y="10961175"/>
                      <a:pt x="59690" y="10931965"/>
                      <a:pt x="59690" y="1089640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575257" y="59690"/>
                    </a:lnTo>
                    <a:moveTo>
                      <a:pt x="1757525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96405"/>
                    </a:lnTo>
                    <a:cubicBezTo>
                      <a:pt x="0" y="10964985"/>
                      <a:pt x="55880" y="11020865"/>
                      <a:pt x="124460" y="11020865"/>
                    </a:cubicBezTo>
                    <a:lnTo>
                      <a:pt x="17575257" y="11020865"/>
                    </a:lnTo>
                    <a:cubicBezTo>
                      <a:pt x="17643838" y="11020865"/>
                      <a:pt x="17699718" y="10964985"/>
                      <a:pt x="17699718" y="10896405"/>
                    </a:cubicBezTo>
                    <a:lnTo>
                      <a:pt x="17699718" y="124460"/>
                    </a:lnTo>
                    <a:cubicBezTo>
                      <a:pt x="17699718" y="55880"/>
                      <a:pt x="17643838" y="0"/>
                      <a:pt x="1757525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185432" y="71575"/>
              <a:ext cx="1809336" cy="532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Pessoa</a:t>
              </a:r>
            </a:p>
          </p:txBody>
        </p:sp>
        <p:sp>
          <p:nvSpPr>
            <p:cNvPr id="40" name="AutoShape 40"/>
            <p:cNvSpPr/>
            <p:nvPr/>
          </p:nvSpPr>
          <p:spPr>
            <a:xfrm>
              <a:off x="0" y="827820"/>
              <a:ext cx="3670955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210832" y="992920"/>
              <a:ext cx="3275432" cy="1103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nome:   Paola</a:t>
              </a:r>
            </a:p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idade:   37</a:t>
              </a:r>
            </a:p>
          </p:txBody>
        </p:sp>
      </p:grpSp>
      <p:sp>
        <p:nvSpPr>
          <p:cNvPr id="42" name="AutoShape 42"/>
          <p:cNvSpPr/>
          <p:nvPr/>
        </p:nvSpPr>
        <p:spPr>
          <a:xfrm rot="2229292">
            <a:off x="10074762" y="5259334"/>
            <a:ext cx="4392696" cy="0"/>
          </a:xfrm>
          <a:prstGeom prst="line">
            <a:avLst/>
          </a:prstGeom>
          <a:ln w="95250" cap="flat">
            <a:solidFill>
              <a:srgbClr val="3E3E3E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 rot="4005704">
            <a:off x="8177993" y="6256049"/>
            <a:ext cx="3191067" cy="0"/>
          </a:xfrm>
          <a:prstGeom prst="line">
            <a:avLst/>
          </a:prstGeom>
          <a:ln w="95250" cap="flat">
            <a:solidFill>
              <a:srgbClr val="3E3E3E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 rot="6801133">
            <a:off x="6914116" y="6256049"/>
            <a:ext cx="3193801" cy="0"/>
          </a:xfrm>
          <a:prstGeom prst="line">
            <a:avLst/>
          </a:prstGeom>
          <a:ln w="95250" cap="flat">
            <a:solidFill>
              <a:srgbClr val="3E3E3E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 rot="8570707">
            <a:off x="3820542" y="5259334"/>
            <a:ext cx="4392696" cy="0"/>
          </a:xfrm>
          <a:prstGeom prst="line">
            <a:avLst/>
          </a:prstGeom>
          <a:ln w="95250" cap="flat">
            <a:solidFill>
              <a:srgbClr val="3E3E3E"/>
            </a:solidFill>
            <a:prstDash val="sysDot"/>
            <a:headEnd type="none" w="sm" len="sm"/>
            <a:tailEnd type="arrow" w="med" len="sm"/>
          </a:ln>
        </p:spPr>
      </p:sp>
      <p:grpSp>
        <p:nvGrpSpPr>
          <p:cNvPr id="46" name="Group 46"/>
          <p:cNvGrpSpPr/>
          <p:nvPr/>
        </p:nvGrpSpPr>
        <p:grpSpPr>
          <a:xfrm>
            <a:off x="10885063" y="2068109"/>
            <a:ext cx="2033340" cy="821875"/>
            <a:chOff x="0" y="0"/>
            <a:chExt cx="17775921" cy="7185020"/>
          </a:xfrm>
        </p:grpSpPr>
        <p:sp>
          <p:nvSpPr>
            <p:cNvPr id="47" name="Freeform 47"/>
            <p:cNvSpPr/>
            <p:nvPr/>
          </p:nvSpPr>
          <p:spPr>
            <a:xfrm>
              <a:off x="31750" y="31750"/>
              <a:ext cx="17712421" cy="7121520"/>
            </a:xfrm>
            <a:custGeom>
              <a:avLst/>
              <a:gdLst/>
              <a:ahLst/>
              <a:cxnLst/>
              <a:rect l="l" t="t" r="r" b="b"/>
              <a:pathLst>
                <a:path w="17712421" h="7121520">
                  <a:moveTo>
                    <a:pt x="17619711" y="7121520"/>
                  </a:moveTo>
                  <a:lnTo>
                    <a:pt x="92710" y="7121520"/>
                  </a:lnTo>
                  <a:cubicBezTo>
                    <a:pt x="41910" y="7121520"/>
                    <a:pt x="0" y="7079610"/>
                    <a:pt x="0" y="702881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618441" y="0"/>
                  </a:lnTo>
                  <a:cubicBezTo>
                    <a:pt x="17669241" y="0"/>
                    <a:pt x="17711150" y="41910"/>
                    <a:pt x="17711150" y="92710"/>
                  </a:cubicBezTo>
                  <a:lnTo>
                    <a:pt x="17711150" y="7027540"/>
                  </a:lnTo>
                  <a:cubicBezTo>
                    <a:pt x="17712421" y="7079611"/>
                    <a:pt x="17670511" y="7121520"/>
                    <a:pt x="17619711" y="7121520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0"/>
              <a:ext cx="17775921" cy="7185020"/>
            </a:xfrm>
            <a:custGeom>
              <a:avLst/>
              <a:gdLst/>
              <a:ahLst/>
              <a:cxnLst/>
              <a:rect l="l" t="t" r="r" b="b"/>
              <a:pathLst>
                <a:path w="17775921" h="7185020">
                  <a:moveTo>
                    <a:pt x="17651461" y="59690"/>
                  </a:moveTo>
                  <a:cubicBezTo>
                    <a:pt x="17687021" y="59690"/>
                    <a:pt x="17716230" y="88900"/>
                    <a:pt x="17716230" y="124460"/>
                  </a:cubicBezTo>
                  <a:lnTo>
                    <a:pt x="17716230" y="7060561"/>
                  </a:lnTo>
                  <a:cubicBezTo>
                    <a:pt x="17716230" y="7096120"/>
                    <a:pt x="17687021" y="7125330"/>
                    <a:pt x="17651461" y="7125330"/>
                  </a:cubicBezTo>
                  <a:lnTo>
                    <a:pt x="124460" y="7125330"/>
                  </a:lnTo>
                  <a:cubicBezTo>
                    <a:pt x="88900" y="7125330"/>
                    <a:pt x="59690" y="7096120"/>
                    <a:pt x="59690" y="706056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651461" y="59690"/>
                  </a:lnTo>
                  <a:moveTo>
                    <a:pt x="1765146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060561"/>
                  </a:lnTo>
                  <a:cubicBezTo>
                    <a:pt x="0" y="7129140"/>
                    <a:pt x="55880" y="7185020"/>
                    <a:pt x="124460" y="7185020"/>
                  </a:cubicBezTo>
                  <a:lnTo>
                    <a:pt x="17651461" y="7185020"/>
                  </a:lnTo>
                  <a:cubicBezTo>
                    <a:pt x="17720041" y="7185020"/>
                    <a:pt x="17775921" y="7129140"/>
                    <a:pt x="17775921" y="7060561"/>
                  </a:cubicBezTo>
                  <a:lnTo>
                    <a:pt x="17775921" y="124460"/>
                  </a:lnTo>
                  <a:cubicBezTo>
                    <a:pt x="17775921" y="55880"/>
                    <a:pt x="17720041" y="0"/>
                    <a:pt x="1765146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9" name="Group 49"/>
          <p:cNvGrpSpPr/>
          <p:nvPr/>
        </p:nvGrpSpPr>
        <p:grpSpPr>
          <a:xfrm>
            <a:off x="13795818" y="8215983"/>
            <a:ext cx="2033340" cy="821875"/>
            <a:chOff x="0" y="0"/>
            <a:chExt cx="17775921" cy="7185020"/>
          </a:xfrm>
        </p:grpSpPr>
        <p:sp>
          <p:nvSpPr>
            <p:cNvPr id="50" name="Freeform 50"/>
            <p:cNvSpPr/>
            <p:nvPr/>
          </p:nvSpPr>
          <p:spPr>
            <a:xfrm>
              <a:off x="31750" y="31750"/>
              <a:ext cx="17712421" cy="7121520"/>
            </a:xfrm>
            <a:custGeom>
              <a:avLst/>
              <a:gdLst/>
              <a:ahLst/>
              <a:cxnLst/>
              <a:rect l="l" t="t" r="r" b="b"/>
              <a:pathLst>
                <a:path w="17712421" h="7121520">
                  <a:moveTo>
                    <a:pt x="17619711" y="7121520"/>
                  </a:moveTo>
                  <a:lnTo>
                    <a:pt x="92710" y="7121520"/>
                  </a:lnTo>
                  <a:cubicBezTo>
                    <a:pt x="41910" y="7121520"/>
                    <a:pt x="0" y="7079610"/>
                    <a:pt x="0" y="702881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618441" y="0"/>
                  </a:lnTo>
                  <a:cubicBezTo>
                    <a:pt x="17669241" y="0"/>
                    <a:pt x="17711150" y="41910"/>
                    <a:pt x="17711150" y="92710"/>
                  </a:cubicBezTo>
                  <a:lnTo>
                    <a:pt x="17711150" y="7027540"/>
                  </a:lnTo>
                  <a:cubicBezTo>
                    <a:pt x="17712421" y="7079611"/>
                    <a:pt x="17670511" y="7121520"/>
                    <a:pt x="17619711" y="7121520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0" y="0"/>
              <a:ext cx="17775921" cy="7185020"/>
            </a:xfrm>
            <a:custGeom>
              <a:avLst/>
              <a:gdLst/>
              <a:ahLst/>
              <a:cxnLst/>
              <a:rect l="l" t="t" r="r" b="b"/>
              <a:pathLst>
                <a:path w="17775921" h="7185020">
                  <a:moveTo>
                    <a:pt x="17651461" y="59690"/>
                  </a:moveTo>
                  <a:cubicBezTo>
                    <a:pt x="17687021" y="59690"/>
                    <a:pt x="17716230" y="88900"/>
                    <a:pt x="17716230" y="124460"/>
                  </a:cubicBezTo>
                  <a:lnTo>
                    <a:pt x="17716230" y="7060561"/>
                  </a:lnTo>
                  <a:cubicBezTo>
                    <a:pt x="17716230" y="7096120"/>
                    <a:pt x="17687021" y="7125330"/>
                    <a:pt x="17651461" y="7125330"/>
                  </a:cubicBezTo>
                  <a:lnTo>
                    <a:pt x="124460" y="7125330"/>
                  </a:lnTo>
                  <a:cubicBezTo>
                    <a:pt x="88900" y="7125330"/>
                    <a:pt x="59690" y="7096120"/>
                    <a:pt x="59690" y="706056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651461" y="59690"/>
                  </a:lnTo>
                  <a:moveTo>
                    <a:pt x="1765146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060561"/>
                  </a:lnTo>
                  <a:cubicBezTo>
                    <a:pt x="0" y="7129140"/>
                    <a:pt x="55880" y="7185020"/>
                    <a:pt x="124460" y="7185020"/>
                  </a:cubicBezTo>
                  <a:lnTo>
                    <a:pt x="17651461" y="7185020"/>
                  </a:lnTo>
                  <a:cubicBezTo>
                    <a:pt x="17720041" y="7185020"/>
                    <a:pt x="17775921" y="7129140"/>
                    <a:pt x="17775921" y="7060561"/>
                  </a:cubicBezTo>
                  <a:lnTo>
                    <a:pt x="17775921" y="124460"/>
                  </a:lnTo>
                  <a:cubicBezTo>
                    <a:pt x="17775921" y="55880"/>
                    <a:pt x="17720041" y="0"/>
                    <a:pt x="1765146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573176" flipH="1">
            <a:off x="10607181" y="2943221"/>
            <a:ext cx="1293741" cy="93634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1028700" y="1152525"/>
            <a:ext cx="3344694" cy="101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 dirty="0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1124386" y="2231808"/>
            <a:ext cx="1554693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FBF3E4"/>
                </a:solidFill>
                <a:latin typeface="Montserrat Bold"/>
              </a:rPr>
              <a:t>CLASSE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4035141" y="8379683"/>
            <a:ext cx="1554693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FBF3E4"/>
                </a:solidFill>
                <a:latin typeface="Montserrat Bold"/>
              </a:rPr>
              <a:t>OBJETO</a:t>
            </a: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1349984" flipH="1">
            <a:off x="12959159" y="8838828"/>
            <a:ext cx="1293741" cy="9363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52525"/>
            <a:ext cx="3344694" cy="101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499576"/>
            <a:ext cx="6012740" cy="158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B91646"/>
                </a:solidFill>
                <a:latin typeface="Bebas Neue"/>
              </a:rPr>
              <a:t>CONSTRUTOR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53129" y="2499576"/>
            <a:ext cx="6012740" cy="1587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B91646"/>
                </a:solidFill>
                <a:latin typeface="Bebas Neue"/>
              </a:rPr>
              <a:t>THIS</a:t>
            </a:r>
          </a:p>
        </p:txBody>
      </p:sp>
      <p:sp>
        <p:nvSpPr>
          <p:cNvPr id="5" name="AutoShape 5"/>
          <p:cNvSpPr/>
          <p:nvPr/>
        </p:nvSpPr>
        <p:spPr>
          <a:xfrm rot="5400000">
            <a:off x="6111547" y="4836952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28700" y="4127918"/>
            <a:ext cx="7152465" cy="3878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 dirty="0" err="1">
                <a:solidFill>
                  <a:srgbClr val="000000"/>
                </a:solidFill>
                <a:latin typeface="Poppins"/>
              </a:rPr>
              <a:t>Utilizado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para </a:t>
            </a:r>
            <a:r>
              <a:rPr lang="en-US" sz="2399" dirty="0" err="1">
                <a:solidFill>
                  <a:srgbClr val="000000"/>
                </a:solidFill>
                <a:latin typeface="Poppins Bold"/>
              </a:rPr>
              <a:t>criar</a:t>
            </a:r>
            <a:r>
              <a:rPr lang="en-US" sz="2399" dirty="0">
                <a:solidFill>
                  <a:srgbClr val="000000"/>
                </a:solidFill>
                <a:latin typeface="Poppins Bold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uma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instância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de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uma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 Bold"/>
              </a:rPr>
              <a:t>classe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.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Tem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como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objetivo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, </a:t>
            </a:r>
            <a:r>
              <a:rPr lang="en-US" sz="2399" dirty="0" err="1">
                <a:solidFill>
                  <a:srgbClr val="000000"/>
                </a:solidFill>
                <a:latin typeface="Poppins Bold"/>
              </a:rPr>
              <a:t>inicializar</a:t>
            </a:r>
            <a:r>
              <a:rPr lang="en-US" sz="2399" dirty="0">
                <a:solidFill>
                  <a:srgbClr val="000000"/>
                </a:solidFill>
                <a:latin typeface="Poppins Bold"/>
              </a:rPr>
              <a:t> 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um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objeto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populando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os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atributos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da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classe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.</a:t>
            </a:r>
          </a:p>
          <a:p>
            <a:pPr>
              <a:lnSpc>
                <a:spcPts val="3839"/>
              </a:lnSpc>
            </a:pPr>
            <a:endParaRPr lang="en-US" sz="2399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3839"/>
              </a:lnSpc>
            </a:pPr>
            <a:r>
              <a:rPr lang="en-US" sz="2399" dirty="0">
                <a:solidFill>
                  <a:srgbClr val="000000"/>
                </a:solidFill>
                <a:latin typeface="Poppins"/>
              </a:rPr>
              <a:t>Caso </a:t>
            </a:r>
            <a:r>
              <a:rPr lang="en-US" sz="2399" dirty="0" err="1">
                <a:solidFill>
                  <a:srgbClr val="000000"/>
                </a:solidFill>
                <a:latin typeface="Poppins Bold"/>
              </a:rPr>
              <a:t>não</a:t>
            </a:r>
            <a:r>
              <a:rPr lang="en-US" sz="2399" dirty="0">
                <a:solidFill>
                  <a:srgbClr val="000000"/>
                </a:solidFill>
                <a:latin typeface="Poppins Bold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 Bold"/>
              </a:rPr>
              <a:t>declarado</a:t>
            </a:r>
            <a:r>
              <a:rPr lang="en-US" sz="2399" dirty="0">
                <a:solidFill>
                  <a:srgbClr val="000000"/>
                </a:solidFill>
                <a:latin typeface="Poppins Bold"/>
              </a:rPr>
              <a:t>,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é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considerada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com um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construtor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 Bold"/>
              </a:rPr>
              <a:t>vazio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,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ou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seja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, </a:t>
            </a:r>
            <a:r>
              <a:rPr lang="en-US" sz="2399" dirty="0" err="1">
                <a:solidFill>
                  <a:srgbClr val="000000"/>
                </a:solidFill>
                <a:latin typeface="Poppins Bold"/>
              </a:rPr>
              <a:t>sem</a:t>
            </a:r>
            <a:r>
              <a:rPr lang="en-US" sz="2399" dirty="0">
                <a:solidFill>
                  <a:srgbClr val="000000"/>
                </a:solidFill>
                <a:latin typeface="Poppins Bold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 Bold"/>
              </a:rPr>
              <a:t>argumentos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,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inicializando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um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objeto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cujos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atributos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serão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todos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i="1" dirty="0">
                <a:solidFill>
                  <a:srgbClr val="000000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undefined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53129" y="4127918"/>
            <a:ext cx="7173811" cy="1449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Uma referência à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instância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corrente, ou seja, ao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objeto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em questão. Usado para referenciar os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atributos 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e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métodos 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daquela instância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825065" y="5890567"/>
            <a:ext cx="4769080" cy="4092505"/>
            <a:chOff x="0" y="0"/>
            <a:chExt cx="953780" cy="8184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3780" cy="818470"/>
            </a:xfrm>
            <a:custGeom>
              <a:avLst/>
              <a:gdLst/>
              <a:ahLst/>
              <a:cxnLst/>
              <a:rect l="l" t="t" r="r" b="b"/>
              <a:pathLst>
                <a:path w="953780" h="818470">
                  <a:moveTo>
                    <a:pt x="0" y="0"/>
                  </a:moveTo>
                  <a:lnTo>
                    <a:pt x="953780" y="0"/>
                  </a:lnTo>
                  <a:lnTo>
                    <a:pt x="953780" y="818470"/>
                  </a:lnTo>
                  <a:lnTo>
                    <a:pt x="0" y="81847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940093" y="5730024"/>
            <a:ext cx="4753840" cy="4122985"/>
            <a:chOff x="0" y="0"/>
            <a:chExt cx="950732" cy="8245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50732" cy="824566"/>
            </a:xfrm>
            <a:custGeom>
              <a:avLst/>
              <a:gdLst/>
              <a:ahLst/>
              <a:cxnLst/>
              <a:rect l="l" t="t" r="r" b="b"/>
              <a:pathLst>
                <a:path w="950732" h="824566">
                  <a:moveTo>
                    <a:pt x="0" y="0"/>
                  </a:moveTo>
                  <a:lnTo>
                    <a:pt x="950732" y="0"/>
                  </a:lnTo>
                  <a:lnTo>
                    <a:pt x="950732" y="824566"/>
                  </a:lnTo>
                  <a:lnTo>
                    <a:pt x="0" y="824566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940093" y="5730024"/>
            <a:ext cx="4753840" cy="421715"/>
            <a:chOff x="0" y="0"/>
            <a:chExt cx="1301968" cy="1154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01968" cy="115498"/>
            </a:xfrm>
            <a:custGeom>
              <a:avLst/>
              <a:gdLst/>
              <a:ahLst/>
              <a:cxnLst/>
              <a:rect l="l" t="t" r="r" b="b"/>
              <a:pathLst>
                <a:path w="1301968" h="115498">
                  <a:moveTo>
                    <a:pt x="0" y="0"/>
                  </a:moveTo>
                  <a:lnTo>
                    <a:pt x="1301968" y="0"/>
                  </a:lnTo>
                  <a:lnTo>
                    <a:pt x="1301968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 t="25116" r="5098" b="33458"/>
          <a:stretch>
            <a:fillRect/>
          </a:stretch>
        </p:blipFill>
        <p:spPr>
          <a:xfrm>
            <a:off x="11047629" y="5830737"/>
            <a:ext cx="672879" cy="22029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226985" y="6244067"/>
            <a:ext cx="4177964" cy="3440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0"/>
              </a:lnSpc>
            </a:pPr>
            <a:r>
              <a:rPr lang="en-US" dirty="0">
                <a:solidFill>
                  <a:srgbClr val="2DBEB1"/>
                </a:solidFill>
                <a:latin typeface="Fira Code"/>
              </a:rPr>
              <a:t>class </a:t>
            </a:r>
            <a:r>
              <a:rPr lang="en-US" dirty="0">
                <a:solidFill>
                  <a:srgbClr val="FBF3E4"/>
                </a:solidFill>
                <a:latin typeface="Fira Code"/>
              </a:rPr>
              <a:t>Autor{</a:t>
            </a:r>
          </a:p>
          <a:p>
            <a:pPr>
              <a:lnSpc>
                <a:spcPts val="2740"/>
              </a:lnSpc>
            </a:pPr>
            <a:r>
              <a:rPr lang="en-US" dirty="0">
                <a:solidFill>
                  <a:srgbClr val="FE8CFE"/>
                </a:solidFill>
                <a:latin typeface="Fira Code"/>
              </a:rPr>
              <a:t>  </a:t>
            </a:r>
            <a:r>
              <a:rPr lang="en-US" dirty="0" err="1">
                <a:solidFill>
                  <a:srgbClr val="FBF3E4"/>
                </a:solidFill>
                <a:latin typeface="Fira Code"/>
              </a:rPr>
              <a:t>nome</a:t>
            </a:r>
            <a:r>
              <a:rPr lang="en-US" dirty="0">
                <a:solidFill>
                  <a:srgbClr val="FBF3E4"/>
                </a:solidFill>
                <a:latin typeface="Fira Code"/>
              </a:rPr>
              <a:t>: </a:t>
            </a:r>
            <a:r>
              <a:rPr lang="en-US" dirty="0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dirty="0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740"/>
              </a:lnSpc>
            </a:pPr>
            <a:r>
              <a:rPr lang="en-US" dirty="0">
                <a:solidFill>
                  <a:srgbClr val="FE8CFE"/>
                </a:solidFill>
                <a:latin typeface="Fira Code"/>
              </a:rPr>
              <a:t>  </a:t>
            </a:r>
            <a:r>
              <a:rPr lang="en-US" dirty="0" err="1">
                <a:solidFill>
                  <a:srgbClr val="FBF3E4"/>
                </a:solidFill>
                <a:latin typeface="Fira Code"/>
              </a:rPr>
              <a:t>cpf</a:t>
            </a:r>
            <a:r>
              <a:rPr lang="en-US" dirty="0">
                <a:solidFill>
                  <a:srgbClr val="FBF3E4"/>
                </a:solidFill>
                <a:latin typeface="Fira Code"/>
              </a:rPr>
              <a:t>:</a:t>
            </a:r>
            <a:r>
              <a:rPr lang="en-US" dirty="0">
                <a:solidFill>
                  <a:srgbClr val="FE8CFE"/>
                </a:solidFill>
                <a:latin typeface="Fira Code"/>
              </a:rPr>
              <a:t> </a:t>
            </a:r>
            <a:r>
              <a:rPr lang="en-US" dirty="0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dirty="0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740"/>
              </a:lnSpc>
            </a:pPr>
            <a:r>
              <a:rPr lang="en-US" dirty="0">
                <a:solidFill>
                  <a:srgbClr val="FBF3E4"/>
                </a:solidFill>
                <a:latin typeface="Fira Code"/>
              </a:rPr>
              <a:t>  </a:t>
            </a:r>
          </a:p>
          <a:p>
            <a:pPr>
              <a:lnSpc>
                <a:spcPts val="2740"/>
              </a:lnSpc>
            </a:pPr>
            <a:r>
              <a:rPr lang="en-US" dirty="0">
                <a:solidFill>
                  <a:srgbClr val="FBF3E4"/>
                </a:solidFill>
                <a:latin typeface="Fira Code"/>
              </a:rPr>
              <a:t>  </a:t>
            </a:r>
            <a:r>
              <a:rPr lang="en-US" dirty="0">
                <a:solidFill>
                  <a:srgbClr val="2DBEB1"/>
                </a:solidFill>
                <a:latin typeface="Fira Code"/>
              </a:rPr>
              <a:t>constructor</a:t>
            </a:r>
            <a:r>
              <a:rPr lang="en-US" dirty="0">
                <a:solidFill>
                  <a:srgbClr val="FBF3E4"/>
                </a:solidFill>
                <a:latin typeface="Fira Code"/>
              </a:rPr>
              <a:t>(</a:t>
            </a:r>
            <a:r>
              <a:rPr lang="en-US" dirty="0" err="1">
                <a:solidFill>
                  <a:srgbClr val="FBF3E4"/>
                </a:solidFill>
                <a:latin typeface="Fira Code"/>
              </a:rPr>
              <a:t>nome</a:t>
            </a:r>
            <a:r>
              <a:rPr lang="en-US" dirty="0">
                <a:solidFill>
                  <a:srgbClr val="FBF3E4"/>
                </a:solidFill>
                <a:latin typeface="Fira Code"/>
              </a:rPr>
              <a:t>: </a:t>
            </a:r>
            <a:r>
              <a:rPr lang="en-US" dirty="0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dirty="0">
                <a:solidFill>
                  <a:srgbClr val="FBF3E4"/>
                </a:solidFill>
                <a:latin typeface="Fira Code"/>
              </a:rPr>
              <a:t>, </a:t>
            </a:r>
          </a:p>
          <a:p>
            <a:pPr>
              <a:lnSpc>
                <a:spcPts val="2740"/>
              </a:lnSpc>
            </a:pPr>
            <a:r>
              <a:rPr lang="en-US" dirty="0">
                <a:solidFill>
                  <a:srgbClr val="FBF3E4"/>
                </a:solidFill>
                <a:latin typeface="Fira Code"/>
              </a:rPr>
              <a:t>              </a:t>
            </a:r>
            <a:r>
              <a:rPr lang="en-US" dirty="0" err="1">
                <a:solidFill>
                  <a:srgbClr val="FBF3E4"/>
                </a:solidFill>
                <a:latin typeface="Fira Code"/>
              </a:rPr>
              <a:t>cpf</a:t>
            </a:r>
            <a:r>
              <a:rPr lang="en-US" dirty="0">
                <a:solidFill>
                  <a:srgbClr val="FBF3E4"/>
                </a:solidFill>
                <a:latin typeface="Fira Code"/>
              </a:rPr>
              <a:t>: </a:t>
            </a:r>
            <a:r>
              <a:rPr lang="en-US" dirty="0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dirty="0">
                <a:solidFill>
                  <a:srgbClr val="FBF3E4"/>
                </a:solidFill>
                <a:latin typeface="Fira Code"/>
              </a:rPr>
              <a:t>) {</a:t>
            </a:r>
          </a:p>
          <a:p>
            <a:pPr>
              <a:lnSpc>
                <a:spcPts val="2740"/>
              </a:lnSpc>
            </a:pPr>
            <a:r>
              <a:rPr lang="en-US" dirty="0">
                <a:solidFill>
                  <a:srgbClr val="FBF3E4"/>
                </a:solidFill>
                <a:latin typeface="Fira Code"/>
              </a:rPr>
              <a:t>     </a:t>
            </a:r>
            <a:r>
              <a:rPr lang="en-US" dirty="0" err="1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dirty="0" err="1">
                <a:solidFill>
                  <a:srgbClr val="FBF3E4"/>
                </a:solidFill>
                <a:latin typeface="Fira Code"/>
              </a:rPr>
              <a:t>.nome</a:t>
            </a:r>
            <a:r>
              <a:rPr lang="en-US" dirty="0">
                <a:solidFill>
                  <a:srgbClr val="FBF3E4"/>
                </a:solidFill>
                <a:latin typeface="Fira Code"/>
              </a:rPr>
              <a:t> = </a:t>
            </a:r>
            <a:r>
              <a:rPr lang="en-US" dirty="0" err="1">
                <a:solidFill>
                  <a:srgbClr val="FBF3E4"/>
                </a:solidFill>
                <a:latin typeface="Fira Code"/>
              </a:rPr>
              <a:t>nome</a:t>
            </a:r>
            <a:r>
              <a:rPr lang="en-US" dirty="0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740"/>
              </a:lnSpc>
            </a:pPr>
            <a:r>
              <a:rPr lang="en-US" dirty="0">
                <a:solidFill>
                  <a:srgbClr val="FBF3E4"/>
                </a:solidFill>
                <a:latin typeface="Fira Code"/>
              </a:rPr>
              <a:t>     </a:t>
            </a:r>
            <a:r>
              <a:rPr lang="en-US" dirty="0" err="1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dirty="0" err="1">
                <a:solidFill>
                  <a:srgbClr val="FBF3E4"/>
                </a:solidFill>
                <a:latin typeface="Fira Code"/>
              </a:rPr>
              <a:t>.cpf</a:t>
            </a:r>
            <a:r>
              <a:rPr lang="en-US" dirty="0">
                <a:solidFill>
                  <a:srgbClr val="FBF3E4"/>
                </a:solidFill>
                <a:latin typeface="Fira Code"/>
              </a:rPr>
              <a:t>= </a:t>
            </a:r>
            <a:r>
              <a:rPr lang="en-US" dirty="0" err="1">
                <a:solidFill>
                  <a:srgbClr val="FBF3E4"/>
                </a:solidFill>
                <a:latin typeface="Fira Code"/>
              </a:rPr>
              <a:t>cpf</a:t>
            </a:r>
            <a:r>
              <a:rPr lang="en-US" dirty="0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740"/>
              </a:lnSpc>
            </a:pPr>
            <a:r>
              <a:rPr lang="en-US" dirty="0">
                <a:solidFill>
                  <a:srgbClr val="FBF3E4"/>
                </a:solidFill>
                <a:latin typeface="Fira Code"/>
              </a:rPr>
              <a:t>  }         </a:t>
            </a:r>
          </a:p>
          <a:p>
            <a:pPr>
              <a:lnSpc>
                <a:spcPts val="2740"/>
              </a:lnSpc>
            </a:pPr>
            <a:r>
              <a:rPr lang="en-US" dirty="0">
                <a:solidFill>
                  <a:srgbClr val="FBF3E4"/>
                </a:solidFill>
                <a:latin typeface="Fira Code"/>
              </a:rPr>
              <a:t>}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689" y="4716943"/>
            <a:ext cx="16230600" cy="4541357"/>
            <a:chOff x="0" y="0"/>
            <a:chExt cx="21403936" cy="5988868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21340435" cy="5925368"/>
            </a:xfrm>
            <a:custGeom>
              <a:avLst/>
              <a:gdLst/>
              <a:ahLst/>
              <a:cxnLst/>
              <a:rect l="l" t="t" r="r" b="b"/>
              <a:pathLst>
                <a:path w="21340435" h="5925368">
                  <a:moveTo>
                    <a:pt x="21247726" y="5925368"/>
                  </a:moveTo>
                  <a:lnTo>
                    <a:pt x="92710" y="5925368"/>
                  </a:lnTo>
                  <a:cubicBezTo>
                    <a:pt x="41910" y="5925368"/>
                    <a:pt x="0" y="5883458"/>
                    <a:pt x="0" y="583265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1246457" y="0"/>
                  </a:lnTo>
                  <a:cubicBezTo>
                    <a:pt x="21297257" y="0"/>
                    <a:pt x="21339166" y="41910"/>
                    <a:pt x="21339166" y="92710"/>
                  </a:cubicBezTo>
                  <a:lnTo>
                    <a:pt x="21339166" y="5831388"/>
                  </a:lnTo>
                  <a:cubicBezTo>
                    <a:pt x="21340435" y="5883458"/>
                    <a:pt x="21298526" y="5925368"/>
                    <a:pt x="21247726" y="5925368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1403935" cy="5988868"/>
            </a:xfrm>
            <a:custGeom>
              <a:avLst/>
              <a:gdLst/>
              <a:ahLst/>
              <a:cxnLst/>
              <a:rect l="l" t="t" r="r" b="b"/>
              <a:pathLst>
                <a:path w="21403935" h="5988868">
                  <a:moveTo>
                    <a:pt x="21279476" y="59690"/>
                  </a:moveTo>
                  <a:cubicBezTo>
                    <a:pt x="21315035" y="59690"/>
                    <a:pt x="21344246" y="88900"/>
                    <a:pt x="21344246" y="124460"/>
                  </a:cubicBezTo>
                  <a:lnTo>
                    <a:pt x="21344246" y="5864408"/>
                  </a:lnTo>
                  <a:cubicBezTo>
                    <a:pt x="21344246" y="5899968"/>
                    <a:pt x="21315035" y="5929178"/>
                    <a:pt x="21279476" y="5929178"/>
                  </a:cubicBezTo>
                  <a:lnTo>
                    <a:pt x="124460" y="5929178"/>
                  </a:lnTo>
                  <a:cubicBezTo>
                    <a:pt x="88900" y="5929178"/>
                    <a:pt x="59690" y="5899968"/>
                    <a:pt x="59690" y="586440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279476" y="59690"/>
                  </a:lnTo>
                  <a:moveTo>
                    <a:pt x="2127947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864408"/>
                  </a:lnTo>
                  <a:cubicBezTo>
                    <a:pt x="0" y="5932988"/>
                    <a:pt x="55880" y="5988868"/>
                    <a:pt x="124460" y="5988868"/>
                  </a:cubicBezTo>
                  <a:lnTo>
                    <a:pt x="21279476" y="5988868"/>
                  </a:lnTo>
                  <a:cubicBezTo>
                    <a:pt x="21348057" y="5988868"/>
                    <a:pt x="21403935" y="5932988"/>
                    <a:pt x="21403935" y="5864408"/>
                  </a:cubicBezTo>
                  <a:lnTo>
                    <a:pt x="21403935" y="124460"/>
                  </a:lnTo>
                  <a:cubicBezTo>
                    <a:pt x="21403935" y="55880"/>
                    <a:pt x="21348057" y="0"/>
                    <a:pt x="2127947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AutoShape 5"/>
          <p:cNvSpPr/>
          <p:nvPr/>
        </p:nvSpPr>
        <p:spPr>
          <a:xfrm rot="2017">
            <a:off x="1028693" y="5334020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4776790" y="5218732"/>
            <a:ext cx="280984" cy="278202"/>
            <a:chOff x="0" y="0"/>
            <a:chExt cx="1008785" cy="998798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815767" y="5218732"/>
            <a:ext cx="280984" cy="278202"/>
            <a:chOff x="0" y="0"/>
            <a:chExt cx="1008785" cy="998798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018014" y="5628963"/>
            <a:ext cx="5876489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encapsulamento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95092" y="7625792"/>
            <a:ext cx="4722333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polimorfismo</a:t>
            </a:r>
          </a:p>
        </p:txBody>
      </p:sp>
      <p:sp>
        <p:nvSpPr>
          <p:cNvPr id="14" name="AutoShape 14"/>
          <p:cNvSpPr/>
          <p:nvPr/>
        </p:nvSpPr>
        <p:spPr>
          <a:xfrm rot="2017">
            <a:off x="1028693" y="7329529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4776790" y="7214240"/>
            <a:ext cx="280984" cy="278202"/>
            <a:chOff x="0" y="0"/>
            <a:chExt cx="1008785" cy="998798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2815767" y="7199953"/>
            <a:ext cx="280984" cy="278202"/>
            <a:chOff x="0" y="0"/>
            <a:chExt cx="1008785" cy="998798"/>
          </a:xfrm>
        </p:grpSpPr>
        <p:sp>
          <p:nvSpPr>
            <p:cNvPr id="19" name="Freeform 19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5316914" y="0"/>
            <a:ext cx="7654172" cy="4408030"/>
            <a:chOff x="0" y="0"/>
            <a:chExt cx="10205562" cy="5877373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856592"/>
              <a:ext cx="9965829" cy="230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01"/>
                </a:lnSpc>
              </a:pPr>
              <a:r>
                <a:rPr lang="en-US" sz="12401">
                  <a:solidFill>
                    <a:srgbClr val="000000"/>
                  </a:solidFill>
                  <a:latin typeface="Bebas Neue Bold"/>
                </a:rPr>
                <a:t>ORIENTADA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39733" y="3572565"/>
              <a:ext cx="9965829" cy="230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01"/>
                </a:lnSpc>
              </a:pPr>
              <a:r>
                <a:rPr lang="en-US" sz="12401">
                  <a:solidFill>
                    <a:srgbClr val="000000"/>
                  </a:solidFill>
                  <a:latin typeface="Bebas Neue Bold"/>
                </a:rPr>
                <a:t>OBJETOS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74652" y="3113771"/>
              <a:ext cx="1947516" cy="2046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177"/>
                </a:lnSpc>
              </a:pPr>
              <a:r>
                <a:rPr lang="en-US" sz="11177" dirty="0">
                  <a:solidFill>
                    <a:srgbClr val="B91646"/>
                  </a:solidFill>
                  <a:latin typeface="Brittany"/>
                </a:rPr>
                <a:t>a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961754" y="180975"/>
              <a:ext cx="6521787" cy="1709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327"/>
                </a:lnSpc>
              </a:pPr>
              <a:r>
                <a:rPr lang="en-US" sz="9327" dirty="0" err="1">
                  <a:solidFill>
                    <a:srgbClr val="B91646"/>
                  </a:solidFill>
                  <a:latin typeface="Brittany"/>
                </a:rPr>
                <a:t>programação</a:t>
              </a:r>
              <a:endParaRPr lang="en-US" sz="9327" dirty="0">
                <a:solidFill>
                  <a:srgbClr val="B91646"/>
                </a:solidFill>
                <a:latin typeface="Brittany"/>
              </a:endParaRPr>
            </a:p>
          </p:txBody>
        </p:sp>
      </p:grpSp>
      <p:sp>
        <p:nvSpPr>
          <p:cNvPr id="26" name="AutoShape 26"/>
          <p:cNvSpPr/>
          <p:nvPr/>
        </p:nvSpPr>
        <p:spPr>
          <a:xfrm rot="2017">
            <a:off x="1028682" y="4298492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2942952" y="5628963"/>
            <a:ext cx="3948660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Abstração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266381" y="7625792"/>
            <a:ext cx="3301802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herança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21382" y="5281139"/>
            <a:ext cx="6262480" cy="198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63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77724" y="1082163"/>
            <a:ext cx="8532553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 dirty="0">
                <a:solidFill>
                  <a:srgbClr val="105652"/>
                </a:solidFill>
                <a:latin typeface="Bebas Neue Bold"/>
              </a:rPr>
              <a:t>ENCAPSULAMENTO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328744" y="3364484"/>
            <a:ext cx="5893816" cy="5893816"/>
            <a:chOff x="0" y="0"/>
            <a:chExt cx="7858421" cy="785842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858421" cy="7858421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05652"/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7"/>
                  </a:lnSpc>
                </a:pPr>
                <a:endParaRPr/>
              </a:p>
            </p:txBody>
          </p:sp>
        </p:grpSp>
        <p:sp>
          <p:nvSpPr>
            <p:cNvPr id="7" name="AutoShape 7"/>
            <p:cNvSpPr/>
            <p:nvPr/>
          </p:nvSpPr>
          <p:spPr>
            <a:xfrm rot="5400000">
              <a:off x="0" y="3903810"/>
              <a:ext cx="7858421" cy="0"/>
            </a:xfrm>
            <a:prstGeom prst="line">
              <a:avLst/>
            </a:prstGeom>
            <a:ln w="50800" cap="flat">
              <a:solidFill>
                <a:srgbClr val="FBF3E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 rot="-10800000">
              <a:off x="0" y="3903810"/>
              <a:ext cx="7858421" cy="0"/>
            </a:xfrm>
            <a:prstGeom prst="line">
              <a:avLst/>
            </a:prstGeom>
            <a:ln w="50800" cap="flat">
              <a:solidFill>
                <a:srgbClr val="FBF3E4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9" name="Group 9"/>
            <p:cNvGrpSpPr/>
            <p:nvPr/>
          </p:nvGrpSpPr>
          <p:grpSpPr>
            <a:xfrm>
              <a:off x="1724501" y="1701449"/>
              <a:ext cx="4416613" cy="441661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9C041"/>
              </a:solidFill>
              <a:ln w="38100">
                <a:solidFill>
                  <a:srgbClr val="000000"/>
                </a:solidFill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7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506900" y="2311045"/>
              <a:ext cx="2851814" cy="412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642"/>
                </a:lnSpc>
                <a:spcBef>
                  <a:spcPct val="0"/>
                </a:spcBef>
              </a:pPr>
              <a:r>
                <a:rPr lang="en-US" sz="1761">
                  <a:solidFill>
                    <a:srgbClr val="494949"/>
                  </a:solidFill>
                  <a:latin typeface="Garet Bold"/>
                </a:rPr>
                <a:t>DADOS</a:t>
              </a: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2929442" y="2864482"/>
              <a:ext cx="583772" cy="579041"/>
              <a:chOff x="0" y="0"/>
              <a:chExt cx="1039602" cy="103117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3641666" y="2864482"/>
              <a:ext cx="583772" cy="579041"/>
              <a:chOff x="0" y="0"/>
              <a:chExt cx="1039602" cy="103117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4352401" y="2864482"/>
              <a:ext cx="583772" cy="579041"/>
              <a:chOff x="0" y="0"/>
              <a:chExt cx="1039602" cy="103117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2929442" y="3620611"/>
              <a:ext cx="583772" cy="579041"/>
              <a:chOff x="0" y="0"/>
              <a:chExt cx="1039602" cy="103117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3641666" y="3620611"/>
              <a:ext cx="583772" cy="579041"/>
              <a:chOff x="0" y="0"/>
              <a:chExt cx="1039602" cy="103117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4352401" y="3620611"/>
              <a:ext cx="583772" cy="579041"/>
              <a:chOff x="0" y="0"/>
              <a:chExt cx="1039602" cy="1031175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2929442" y="4375987"/>
              <a:ext cx="583772" cy="579041"/>
              <a:chOff x="0" y="0"/>
              <a:chExt cx="1039602" cy="103117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34" name="Group 34"/>
            <p:cNvGrpSpPr/>
            <p:nvPr/>
          </p:nvGrpSpPr>
          <p:grpSpPr>
            <a:xfrm>
              <a:off x="3641666" y="4375987"/>
              <a:ext cx="583772" cy="579041"/>
              <a:chOff x="0" y="0"/>
              <a:chExt cx="1039602" cy="1031175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>
              <a:off x="4352401" y="4375987"/>
              <a:ext cx="583772" cy="579041"/>
              <a:chOff x="0" y="0"/>
              <a:chExt cx="1039602" cy="1031175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4644287" y="1644299"/>
              <a:ext cx="2851814" cy="412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642"/>
                </a:lnSpc>
                <a:spcBef>
                  <a:spcPct val="0"/>
                </a:spcBef>
              </a:pPr>
              <a:r>
                <a:rPr lang="en-US" sz="1761">
                  <a:solidFill>
                    <a:srgbClr val="FBF3E4"/>
                  </a:solidFill>
                  <a:latin typeface="Garet Bold"/>
                </a:rPr>
                <a:t>OPERAÇÕES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4644287" y="5824978"/>
              <a:ext cx="2851814" cy="412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642"/>
                </a:lnSpc>
                <a:spcBef>
                  <a:spcPct val="0"/>
                </a:spcBef>
              </a:pPr>
              <a:r>
                <a:rPr lang="en-US" sz="1761">
                  <a:solidFill>
                    <a:srgbClr val="FBF3E4"/>
                  </a:solidFill>
                  <a:latin typeface="Garet Bold"/>
                </a:rPr>
                <a:t>OPERAÇÕES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298594" y="1644299"/>
              <a:ext cx="2851814" cy="412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642"/>
                </a:lnSpc>
                <a:spcBef>
                  <a:spcPct val="0"/>
                </a:spcBef>
              </a:pPr>
              <a:r>
                <a:rPr lang="en-US" sz="1761">
                  <a:solidFill>
                    <a:srgbClr val="FBF3E4"/>
                  </a:solidFill>
                  <a:latin typeface="Garet Bold"/>
                </a:rPr>
                <a:t>OPERAÇÕES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369514" y="5883471"/>
              <a:ext cx="2851814" cy="412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2642"/>
                </a:lnSpc>
                <a:spcBef>
                  <a:spcPct val="0"/>
                </a:spcBef>
              </a:pPr>
              <a:r>
                <a:rPr lang="en-US" sz="1761">
                  <a:solidFill>
                    <a:srgbClr val="FBF3E4"/>
                  </a:solidFill>
                  <a:latin typeface="Garet Bold"/>
                </a:rPr>
                <a:t>OPERAÇÕES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9990400" y="4538884"/>
            <a:ext cx="5968856" cy="3973641"/>
            <a:chOff x="0" y="0"/>
            <a:chExt cx="7958475" cy="5298188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7958475" cy="5298188"/>
              <a:chOff x="0" y="0"/>
              <a:chExt cx="38372237" cy="25545514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31750" y="31750"/>
                <a:ext cx="38308738" cy="25482015"/>
              </a:xfrm>
              <a:custGeom>
                <a:avLst/>
                <a:gdLst/>
                <a:ahLst/>
                <a:cxnLst/>
                <a:rect l="l" t="t" r="r" b="b"/>
                <a:pathLst>
                  <a:path w="38308738" h="25482015">
                    <a:moveTo>
                      <a:pt x="38216027" y="25482014"/>
                    </a:moveTo>
                    <a:lnTo>
                      <a:pt x="92710" y="25482014"/>
                    </a:lnTo>
                    <a:cubicBezTo>
                      <a:pt x="41910" y="25482014"/>
                      <a:pt x="0" y="25440105"/>
                      <a:pt x="0" y="2538930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38214756" y="0"/>
                    </a:lnTo>
                    <a:cubicBezTo>
                      <a:pt x="38265556" y="0"/>
                      <a:pt x="38307466" y="41910"/>
                      <a:pt x="38307466" y="92710"/>
                    </a:cubicBezTo>
                    <a:lnTo>
                      <a:pt x="38307466" y="25388035"/>
                    </a:lnTo>
                    <a:cubicBezTo>
                      <a:pt x="38308738" y="25440105"/>
                      <a:pt x="38266827" y="25482015"/>
                      <a:pt x="38216027" y="2548201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0" y="0"/>
                <a:ext cx="38372238" cy="25545515"/>
              </a:xfrm>
              <a:custGeom>
                <a:avLst/>
                <a:gdLst/>
                <a:ahLst/>
                <a:cxnLst/>
                <a:rect l="l" t="t" r="r" b="b"/>
                <a:pathLst>
                  <a:path w="38372238" h="25545515">
                    <a:moveTo>
                      <a:pt x="38247777" y="59690"/>
                    </a:moveTo>
                    <a:cubicBezTo>
                      <a:pt x="38283338" y="59690"/>
                      <a:pt x="38312545" y="88900"/>
                      <a:pt x="38312545" y="124460"/>
                    </a:cubicBezTo>
                    <a:lnTo>
                      <a:pt x="38312545" y="25421055"/>
                    </a:lnTo>
                    <a:cubicBezTo>
                      <a:pt x="38312545" y="25456615"/>
                      <a:pt x="38283338" y="25485824"/>
                      <a:pt x="38247777" y="25485824"/>
                    </a:cubicBezTo>
                    <a:lnTo>
                      <a:pt x="124460" y="25485824"/>
                    </a:lnTo>
                    <a:cubicBezTo>
                      <a:pt x="88900" y="25485824"/>
                      <a:pt x="59690" y="25456615"/>
                      <a:pt x="59690" y="2542105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38247777" y="59690"/>
                    </a:lnTo>
                    <a:moveTo>
                      <a:pt x="3824777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5421055"/>
                    </a:lnTo>
                    <a:cubicBezTo>
                      <a:pt x="0" y="25489635"/>
                      <a:pt x="55880" y="25545515"/>
                      <a:pt x="124460" y="25545515"/>
                    </a:cubicBezTo>
                    <a:lnTo>
                      <a:pt x="38247777" y="25545515"/>
                    </a:lnTo>
                    <a:cubicBezTo>
                      <a:pt x="38316356" y="25545515"/>
                      <a:pt x="38372238" y="25489635"/>
                      <a:pt x="38372238" y="25421055"/>
                    </a:cubicBezTo>
                    <a:lnTo>
                      <a:pt x="38372238" y="124460"/>
                    </a:lnTo>
                    <a:cubicBezTo>
                      <a:pt x="38372238" y="55880"/>
                      <a:pt x="38316356" y="0"/>
                      <a:pt x="3824777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8" name="TextBox 48"/>
            <p:cNvSpPr txBox="1"/>
            <p:nvPr/>
          </p:nvSpPr>
          <p:spPr>
            <a:xfrm>
              <a:off x="290730" y="105018"/>
              <a:ext cx="7377016" cy="532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 Bold"/>
                </a:rPr>
                <a:t>Biblioteca</a:t>
              </a:r>
            </a:p>
          </p:txBody>
        </p:sp>
        <p:sp>
          <p:nvSpPr>
            <p:cNvPr id="49" name="AutoShape 49"/>
            <p:cNvSpPr/>
            <p:nvPr/>
          </p:nvSpPr>
          <p:spPr>
            <a:xfrm>
              <a:off x="0" y="827820"/>
              <a:ext cx="7958475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210832" y="992920"/>
              <a:ext cx="6948485" cy="1675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nome: string</a:t>
              </a:r>
            </a:p>
            <a:p>
              <a:pPr algn="just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livros: Array&lt;Livro&gt;</a:t>
              </a:r>
            </a:p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emprestimos: Array&lt;Emprestimo&gt;</a:t>
              </a:r>
            </a:p>
          </p:txBody>
        </p:sp>
        <p:sp>
          <p:nvSpPr>
            <p:cNvPr id="51" name="AutoShape 51"/>
            <p:cNvSpPr/>
            <p:nvPr/>
          </p:nvSpPr>
          <p:spPr>
            <a:xfrm>
              <a:off x="3816" y="2971768"/>
              <a:ext cx="7954659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210832" y="3328622"/>
              <a:ext cx="7747643" cy="1675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getLivros(): Array&lt;Livro&gt;</a:t>
              </a:r>
            </a:p>
            <a:p>
              <a:pPr algn="just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addLivro(livro: Livro): void</a:t>
              </a:r>
            </a:p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empresta(livro: Livro, leitor: Leitor): void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38089" y="6198117"/>
            <a:ext cx="13801431" cy="829833"/>
            <a:chOff x="0" y="0"/>
            <a:chExt cx="5034800" cy="30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34800" cy="302725"/>
            </a:xfrm>
            <a:custGeom>
              <a:avLst/>
              <a:gdLst/>
              <a:ahLst/>
              <a:cxnLst/>
              <a:rect l="l" t="t" r="r" b="b"/>
              <a:pathLst>
                <a:path w="5034800" h="302725">
                  <a:moveTo>
                    <a:pt x="0" y="0"/>
                  </a:moveTo>
                  <a:lnTo>
                    <a:pt x="5034800" y="0"/>
                  </a:lnTo>
                  <a:lnTo>
                    <a:pt x="5034800" y="302725"/>
                  </a:lnTo>
                  <a:lnTo>
                    <a:pt x="0" y="302725"/>
                  </a:lnTo>
                  <a:close/>
                </a:path>
              </a:pathLst>
            </a:custGeom>
            <a:solidFill>
              <a:srgbClr val="B9164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207191" y="6279473"/>
            <a:ext cx="667121" cy="667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338089" y="7188358"/>
            <a:ext cx="13801431" cy="829833"/>
            <a:chOff x="0" y="0"/>
            <a:chExt cx="5034800" cy="302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34800" cy="302725"/>
            </a:xfrm>
            <a:custGeom>
              <a:avLst/>
              <a:gdLst/>
              <a:ahLst/>
              <a:cxnLst/>
              <a:rect l="l" t="t" r="r" b="b"/>
              <a:pathLst>
                <a:path w="5034800" h="302725">
                  <a:moveTo>
                    <a:pt x="0" y="0"/>
                  </a:moveTo>
                  <a:lnTo>
                    <a:pt x="5034800" y="0"/>
                  </a:lnTo>
                  <a:lnTo>
                    <a:pt x="5034800" y="302725"/>
                  </a:lnTo>
                  <a:lnTo>
                    <a:pt x="0" y="302725"/>
                  </a:lnTo>
                  <a:close/>
                </a:path>
              </a:pathLst>
            </a:custGeom>
            <a:solidFill>
              <a:srgbClr val="105652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207191" y="7269714"/>
            <a:ext cx="667121" cy="667121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338089" y="8180116"/>
            <a:ext cx="13801431" cy="829833"/>
            <a:chOff x="0" y="0"/>
            <a:chExt cx="5034800" cy="3027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34800" cy="302725"/>
            </a:xfrm>
            <a:custGeom>
              <a:avLst/>
              <a:gdLst/>
              <a:ahLst/>
              <a:cxnLst/>
              <a:rect l="l" t="t" r="r" b="b"/>
              <a:pathLst>
                <a:path w="5034800" h="302725">
                  <a:moveTo>
                    <a:pt x="0" y="0"/>
                  </a:moveTo>
                  <a:lnTo>
                    <a:pt x="5034800" y="0"/>
                  </a:lnTo>
                  <a:lnTo>
                    <a:pt x="5034800" y="302725"/>
                  </a:lnTo>
                  <a:lnTo>
                    <a:pt x="0" y="302725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207191" y="8261472"/>
            <a:ext cx="667121" cy="66712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200966" y="6279473"/>
            <a:ext cx="654991" cy="66712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302009" y="4696559"/>
            <a:ext cx="2477485" cy="138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000" dirty="0">
                <a:solidFill>
                  <a:srgbClr val="494949"/>
                </a:solidFill>
                <a:latin typeface="Garet Bold"/>
              </a:rPr>
              <a:t>ACESSO</a:t>
            </a:r>
            <a:r>
              <a:rPr lang="en-US" sz="3600" spc="24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4000" dirty="0">
                <a:solidFill>
                  <a:srgbClr val="494949"/>
                </a:solidFill>
                <a:latin typeface="Garet Bold"/>
              </a:rPr>
              <a:t>INTERNO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44877" y="1247775"/>
            <a:ext cx="8532553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105652"/>
                </a:solidFill>
                <a:latin typeface="Bebas Neue Bold"/>
              </a:rPr>
              <a:t>ENCAPSULAMENTO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72219" y="2364941"/>
            <a:ext cx="5270905" cy="1641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6626"/>
              </a:lnSpc>
              <a:spcBef>
                <a:spcPct val="0"/>
              </a:spcBef>
            </a:pPr>
            <a:r>
              <a:rPr lang="en-US" sz="4417" dirty="0">
                <a:solidFill>
                  <a:srgbClr val="494949"/>
                </a:solidFill>
                <a:latin typeface="Garet Bold"/>
              </a:rPr>
              <a:t>MODIFICADORES DE ACESSO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94492" y="5379439"/>
            <a:ext cx="4402466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4000" dirty="0">
                <a:solidFill>
                  <a:srgbClr val="494949"/>
                </a:solidFill>
                <a:latin typeface="Garet Bold"/>
              </a:rPr>
              <a:t>MODIFICADOR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94492" y="6200732"/>
            <a:ext cx="4402466" cy="748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0"/>
              </a:lnSpc>
            </a:pPr>
            <a:r>
              <a:rPr lang="en-US" sz="4417" dirty="0">
                <a:solidFill>
                  <a:srgbClr val="FBF3E4"/>
                </a:solidFill>
                <a:latin typeface="Garet Bold"/>
              </a:rPr>
              <a:t>PRIVATE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9719" y="4674117"/>
            <a:ext cx="2477485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000" dirty="0">
                <a:solidFill>
                  <a:srgbClr val="494949"/>
                </a:solidFill>
                <a:latin typeface="Garet Bold"/>
              </a:rPr>
              <a:t>ACESSO</a:t>
            </a:r>
            <a:r>
              <a:rPr lang="en-US" sz="3600" spc="24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4000" dirty="0">
                <a:solidFill>
                  <a:srgbClr val="494949"/>
                </a:solidFill>
                <a:latin typeface="Garet Bold"/>
              </a:rPr>
              <a:t>FILHAS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77429" y="4696559"/>
            <a:ext cx="2708249" cy="138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000" dirty="0">
                <a:solidFill>
                  <a:srgbClr val="494949"/>
                </a:solidFill>
                <a:latin typeface="Garet Bold"/>
              </a:rPr>
              <a:t>ACESSO</a:t>
            </a:r>
            <a:r>
              <a:rPr lang="en-US" sz="3600" spc="24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4000" dirty="0">
                <a:solidFill>
                  <a:srgbClr val="494949"/>
                </a:solidFill>
                <a:latin typeface="Garet Bold"/>
              </a:rPr>
              <a:t>EXTERNO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94492" y="8189297"/>
            <a:ext cx="4402466" cy="74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0"/>
              </a:lnSpc>
            </a:pPr>
            <a:r>
              <a:rPr lang="en-US" sz="4417" dirty="0">
                <a:solidFill>
                  <a:srgbClr val="FBF3E4"/>
                </a:solidFill>
                <a:latin typeface="Garet Bold"/>
              </a:rPr>
              <a:t>PUBLIC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94492" y="7190973"/>
            <a:ext cx="4402466" cy="748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0"/>
              </a:lnSpc>
            </a:pPr>
            <a:r>
              <a:rPr lang="en-US" sz="4417" dirty="0">
                <a:solidFill>
                  <a:srgbClr val="FBF3E4"/>
                </a:solidFill>
                <a:latin typeface="Garet Bold"/>
              </a:rPr>
              <a:t>PROTECTED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304058" y="6279473"/>
            <a:ext cx="654991" cy="667121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304058" y="7269714"/>
            <a:ext cx="654991" cy="667121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188837" y="7269714"/>
            <a:ext cx="667121" cy="667121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188837" y="8261472"/>
            <a:ext cx="667121" cy="667121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91928" y="8261472"/>
            <a:ext cx="667121" cy="66712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688179"/>
            <a:ext cx="6012740" cy="1359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9600" dirty="0">
                <a:solidFill>
                  <a:srgbClr val="105652"/>
                </a:solidFill>
                <a:latin typeface="Bebas Neue Bold"/>
              </a:rPr>
              <a:t>GET/SET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297384"/>
            <a:ext cx="7254825" cy="242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Utilizado para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expor atributos protegidos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por modificadores de acesso. É importante que seja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usado com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cautela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. Não há sentido em um modificador de acesso se implementados ambos get/set públicos.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837044"/>
            <a:ext cx="7036440" cy="1449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 Bold"/>
              </a:rPr>
              <a:t>ATENÇÃO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: getters para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atributos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do tipo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boolean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possuem o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prefixo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"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is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" ao invés de "get".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321894" y="484212"/>
            <a:ext cx="4844726" cy="9479117"/>
            <a:chOff x="0" y="0"/>
            <a:chExt cx="968909" cy="189575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68909" cy="1895752"/>
            </a:xfrm>
            <a:custGeom>
              <a:avLst/>
              <a:gdLst/>
              <a:ahLst/>
              <a:cxnLst/>
              <a:rect l="l" t="t" r="r" b="b"/>
              <a:pathLst>
                <a:path w="968909" h="1895752">
                  <a:moveTo>
                    <a:pt x="0" y="0"/>
                  </a:moveTo>
                  <a:lnTo>
                    <a:pt x="968909" y="0"/>
                  </a:lnTo>
                  <a:lnTo>
                    <a:pt x="968909" y="1895752"/>
                  </a:lnTo>
                  <a:lnTo>
                    <a:pt x="0" y="189575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436923" y="323670"/>
            <a:ext cx="4938920" cy="9511062"/>
            <a:chOff x="0" y="0"/>
            <a:chExt cx="987747" cy="19021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87747" cy="1902140"/>
            </a:xfrm>
            <a:custGeom>
              <a:avLst/>
              <a:gdLst/>
              <a:ahLst/>
              <a:cxnLst/>
              <a:rect l="l" t="t" r="r" b="b"/>
              <a:pathLst>
                <a:path w="987747" h="1902140">
                  <a:moveTo>
                    <a:pt x="0" y="0"/>
                  </a:moveTo>
                  <a:lnTo>
                    <a:pt x="987747" y="0"/>
                  </a:lnTo>
                  <a:lnTo>
                    <a:pt x="987747" y="1902140"/>
                  </a:lnTo>
                  <a:lnTo>
                    <a:pt x="0" y="1902140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436923" y="323670"/>
            <a:ext cx="4938920" cy="421715"/>
            <a:chOff x="0" y="0"/>
            <a:chExt cx="1352657" cy="1154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52657" cy="115498"/>
            </a:xfrm>
            <a:custGeom>
              <a:avLst/>
              <a:gdLst/>
              <a:ahLst/>
              <a:cxnLst/>
              <a:rect l="l" t="t" r="r" b="b"/>
              <a:pathLst>
                <a:path w="1352657" h="115498">
                  <a:moveTo>
                    <a:pt x="0" y="0"/>
                  </a:moveTo>
                  <a:lnTo>
                    <a:pt x="1352657" y="0"/>
                  </a:lnTo>
                  <a:lnTo>
                    <a:pt x="1352657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 t="25116" r="5098" b="33458"/>
          <a:stretch>
            <a:fillRect/>
          </a:stretch>
        </p:blipFill>
        <p:spPr>
          <a:xfrm>
            <a:off x="10544459" y="424383"/>
            <a:ext cx="672879" cy="22029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723814" y="856763"/>
            <a:ext cx="4273748" cy="9010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2DBEB1"/>
                </a:solidFill>
                <a:latin typeface="Fira Code"/>
              </a:rPr>
              <a:t>class 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Thing {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400" dirty="0">
                <a:solidFill>
                  <a:srgbClr val="FE8CFE"/>
                </a:solidFill>
                <a:latin typeface="Fira Code"/>
              </a:rPr>
              <a:t>protected 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name: 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E8CFE"/>
                </a:solidFill>
                <a:latin typeface="Fira Code"/>
              </a:rPr>
              <a:t>  protected 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life: 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number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E8CFE"/>
                </a:solidFill>
                <a:latin typeface="Fira Code"/>
              </a:rPr>
              <a:t>  protected 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destroyed:</a:t>
            </a:r>
            <a:r>
              <a:rPr lang="en-US" sz="1400" dirty="0">
                <a:solidFill>
                  <a:srgbClr val="FE8CFE"/>
                </a:solidFill>
                <a:latin typeface="Fira Code"/>
              </a:rPr>
              <a:t> </a:t>
            </a:r>
            <a:r>
              <a:rPr lang="en-US" sz="1400" dirty="0" err="1">
                <a:solidFill>
                  <a:srgbClr val="70FEFE"/>
                </a:solidFill>
                <a:latin typeface="Fira Code"/>
              </a:rPr>
              <a:t>boolean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400" dirty="0">
                <a:solidFill>
                  <a:srgbClr val="2DBEB1"/>
                </a:solidFill>
                <a:latin typeface="Fira Code"/>
              </a:rPr>
              <a:t>constructor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(name: 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,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          life: 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number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) {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400" dirty="0" err="1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400" dirty="0" err="1">
                <a:solidFill>
                  <a:srgbClr val="FBF3E4"/>
                </a:solidFill>
                <a:latin typeface="Fira Code"/>
              </a:rPr>
              <a:t>.life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 = life;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400" dirty="0" err="1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400" dirty="0" err="1">
                <a:solidFill>
                  <a:srgbClr val="FBF3E4"/>
                </a:solidFill>
                <a:latin typeface="Fira Code"/>
              </a:rPr>
              <a:t>.destroyed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 = </a:t>
            </a:r>
            <a:r>
              <a:rPr lang="en-US" sz="1400" dirty="0">
                <a:solidFill>
                  <a:srgbClr val="7ED957"/>
                </a:solidFill>
                <a:latin typeface="Fira Code"/>
              </a:rPr>
              <a:t>false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400" dirty="0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.name = name;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80"/>
              </a:lnSpc>
            </a:pPr>
            <a:endParaRPr lang="en-US" sz="1400" dirty="0">
              <a:solidFill>
                <a:srgbClr val="FBF3E4"/>
              </a:solidFill>
              <a:latin typeface="Fira Code"/>
            </a:endParaRP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400" dirty="0">
                <a:solidFill>
                  <a:srgbClr val="F8BFA7"/>
                </a:solidFill>
                <a:latin typeface="Fira Code"/>
              </a:rPr>
              <a:t>destroy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void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 {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400" dirty="0" err="1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400" dirty="0" err="1">
                <a:solidFill>
                  <a:srgbClr val="FBF3E4"/>
                </a:solidFill>
                <a:latin typeface="Fira Code"/>
              </a:rPr>
              <a:t>.life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 = 0;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400" dirty="0" err="1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400" dirty="0" err="1">
                <a:solidFill>
                  <a:srgbClr val="FBF3E4"/>
                </a:solidFill>
                <a:latin typeface="Fira Code"/>
              </a:rPr>
              <a:t>.destroyed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 = </a:t>
            </a:r>
            <a:r>
              <a:rPr lang="en-US" sz="1400" dirty="0">
                <a:solidFill>
                  <a:srgbClr val="7ED957"/>
                </a:solidFill>
                <a:latin typeface="Fira Code"/>
              </a:rPr>
              <a:t>true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; 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80"/>
              </a:lnSpc>
            </a:pPr>
            <a:endParaRPr lang="en-US" sz="1400" dirty="0">
              <a:solidFill>
                <a:srgbClr val="FBF3E4"/>
              </a:solidFill>
              <a:latin typeface="Fira Code"/>
            </a:endParaRP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400" dirty="0" err="1">
                <a:solidFill>
                  <a:srgbClr val="F8BFA7"/>
                </a:solidFill>
                <a:latin typeface="Fira Code"/>
              </a:rPr>
              <a:t>getLife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number 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{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400" dirty="0">
                <a:solidFill>
                  <a:srgbClr val="FE8CFE"/>
                </a:solidFill>
                <a:latin typeface="Fira Code"/>
              </a:rPr>
              <a:t>return </a:t>
            </a:r>
            <a:r>
              <a:rPr lang="en-US" sz="1400" dirty="0" err="1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400" dirty="0" err="1">
                <a:solidFill>
                  <a:srgbClr val="FBF3E4"/>
                </a:solidFill>
                <a:latin typeface="Fira Code"/>
              </a:rPr>
              <a:t>.life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80"/>
              </a:lnSpc>
            </a:pPr>
            <a:endParaRPr lang="en-US" sz="1400" dirty="0">
              <a:solidFill>
                <a:srgbClr val="FBF3E4"/>
              </a:solidFill>
              <a:latin typeface="Fira Code"/>
            </a:endParaRP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400" dirty="0" err="1">
                <a:solidFill>
                  <a:srgbClr val="F8BFA7"/>
                </a:solidFill>
                <a:latin typeface="Fira Code"/>
              </a:rPr>
              <a:t>takeDamage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(damage: 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number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): 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void 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{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400" dirty="0" err="1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400" dirty="0" err="1">
                <a:solidFill>
                  <a:srgbClr val="FBF3E4"/>
                </a:solidFill>
                <a:latin typeface="Fira Code"/>
              </a:rPr>
              <a:t>.life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 -= damage;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400" dirty="0">
                <a:solidFill>
                  <a:srgbClr val="FE8CFE"/>
                </a:solidFill>
                <a:latin typeface="Fira Code"/>
              </a:rPr>
              <a:t>if 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(</a:t>
            </a:r>
            <a:r>
              <a:rPr lang="en-US" sz="1400" dirty="0" err="1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400" dirty="0" err="1">
                <a:solidFill>
                  <a:srgbClr val="FBF3E4"/>
                </a:solidFill>
                <a:latin typeface="Fira Code"/>
              </a:rPr>
              <a:t>.life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 &lt;= </a:t>
            </a:r>
            <a:r>
              <a:rPr lang="en-US" sz="1400" dirty="0">
                <a:solidFill>
                  <a:srgbClr val="7ED957"/>
                </a:solidFill>
                <a:latin typeface="Fira Code"/>
              </a:rPr>
              <a:t>0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) {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  </a:t>
            </a:r>
            <a:r>
              <a:rPr lang="en-US" sz="1400" dirty="0" err="1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400" dirty="0" err="1">
                <a:solidFill>
                  <a:srgbClr val="FBF3E4"/>
                </a:solidFill>
                <a:latin typeface="Fira Code"/>
              </a:rPr>
              <a:t>.destroy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();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}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80"/>
              </a:lnSpc>
            </a:pPr>
            <a:endParaRPr lang="en-US" sz="1400" dirty="0">
              <a:solidFill>
                <a:srgbClr val="FBF3E4"/>
              </a:solidFill>
              <a:latin typeface="Fira Code"/>
            </a:endParaRP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400" dirty="0" err="1">
                <a:solidFill>
                  <a:srgbClr val="F8BFA7"/>
                </a:solidFill>
                <a:latin typeface="Fira Code"/>
              </a:rPr>
              <a:t>isDestroyed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400" dirty="0" err="1">
                <a:solidFill>
                  <a:srgbClr val="70FEFE"/>
                </a:solidFill>
                <a:latin typeface="Fira Code"/>
              </a:rPr>
              <a:t>boolean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 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{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400" dirty="0">
                <a:solidFill>
                  <a:srgbClr val="FE8CFE"/>
                </a:solidFill>
                <a:latin typeface="Fira Code"/>
              </a:rPr>
              <a:t>return </a:t>
            </a:r>
            <a:r>
              <a:rPr lang="en-US" sz="1400" dirty="0" err="1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400" dirty="0" err="1">
                <a:solidFill>
                  <a:srgbClr val="FBF3E4"/>
                </a:solidFill>
                <a:latin typeface="Fira Code"/>
              </a:rPr>
              <a:t>.destroyed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80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}</a:t>
            </a:r>
          </a:p>
        </p:txBody>
      </p:sp>
      <p:sp>
        <p:nvSpPr>
          <p:cNvPr id="16" name="TextBox 53">
            <a:extLst>
              <a:ext uri="{FF2B5EF4-FFF2-40B4-BE49-F238E27FC236}">
                <a16:creationId xmlns:a16="http://schemas.microsoft.com/office/drawing/2014/main" id="{AEB30B9A-A2E0-3843-4341-813917293A66}"/>
              </a:ext>
            </a:extLst>
          </p:cNvPr>
          <p:cNvSpPr txBox="1"/>
          <p:nvPr/>
        </p:nvSpPr>
        <p:spPr>
          <a:xfrm>
            <a:off x="762000" y="644673"/>
            <a:ext cx="5200416" cy="1287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11883"/>
              </a:lnSpc>
              <a:defRPr sz="11883">
                <a:solidFill>
                  <a:srgbClr val="105652"/>
                </a:solidFill>
                <a:latin typeface="Bebas Neue Bold"/>
              </a:defRPr>
            </a:lvl1pPr>
          </a:lstStyle>
          <a:p>
            <a:r>
              <a:rPr lang="en-US" sz="6600" dirty="0" err="1"/>
              <a:t>Encapsulamento</a:t>
            </a:r>
            <a:endParaRPr lang="en-US" sz="7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689" y="4716943"/>
            <a:ext cx="16230600" cy="4541357"/>
            <a:chOff x="0" y="0"/>
            <a:chExt cx="21403936" cy="5988868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21340435" cy="5925368"/>
            </a:xfrm>
            <a:custGeom>
              <a:avLst/>
              <a:gdLst/>
              <a:ahLst/>
              <a:cxnLst/>
              <a:rect l="l" t="t" r="r" b="b"/>
              <a:pathLst>
                <a:path w="21340435" h="5925368">
                  <a:moveTo>
                    <a:pt x="21247726" y="5925368"/>
                  </a:moveTo>
                  <a:lnTo>
                    <a:pt x="92710" y="5925368"/>
                  </a:lnTo>
                  <a:cubicBezTo>
                    <a:pt x="41910" y="5925368"/>
                    <a:pt x="0" y="5883458"/>
                    <a:pt x="0" y="583265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1246457" y="0"/>
                  </a:lnTo>
                  <a:cubicBezTo>
                    <a:pt x="21297257" y="0"/>
                    <a:pt x="21339166" y="41910"/>
                    <a:pt x="21339166" y="92710"/>
                  </a:cubicBezTo>
                  <a:lnTo>
                    <a:pt x="21339166" y="5831388"/>
                  </a:lnTo>
                  <a:cubicBezTo>
                    <a:pt x="21340435" y="5883458"/>
                    <a:pt x="21298526" y="5925368"/>
                    <a:pt x="21247726" y="5925368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1403935" cy="5988868"/>
            </a:xfrm>
            <a:custGeom>
              <a:avLst/>
              <a:gdLst/>
              <a:ahLst/>
              <a:cxnLst/>
              <a:rect l="l" t="t" r="r" b="b"/>
              <a:pathLst>
                <a:path w="21403935" h="5988868">
                  <a:moveTo>
                    <a:pt x="21279476" y="59690"/>
                  </a:moveTo>
                  <a:cubicBezTo>
                    <a:pt x="21315035" y="59690"/>
                    <a:pt x="21344246" y="88900"/>
                    <a:pt x="21344246" y="124460"/>
                  </a:cubicBezTo>
                  <a:lnTo>
                    <a:pt x="21344246" y="5864408"/>
                  </a:lnTo>
                  <a:cubicBezTo>
                    <a:pt x="21344246" y="5899968"/>
                    <a:pt x="21315035" y="5929178"/>
                    <a:pt x="21279476" y="5929178"/>
                  </a:cubicBezTo>
                  <a:lnTo>
                    <a:pt x="124460" y="5929178"/>
                  </a:lnTo>
                  <a:cubicBezTo>
                    <a:pt x="88900" y="5929178"/>
                    <a:pt x="59690" y="5899968"/>
                    <a:pt x="59690" y="586440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279476" y="59690"/>
                  </a:lnTo>
                  <a:moveTo>
                    <a:pt x="2127947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864408"/>
                  </a:lnTo>
                  <a:cubicBezTo>
                    <a:pt x="0" y="5932988"/>
                    <a:pt x="55880" y="5988868"/>
                    <a:pt x="124460" y="5988868"/>
                  </a:cubicBezTo>
                  <a:lnTo>
                    <a:pt x="21279476" y="5988868"/>
                  </a:lnTo>
                  <a:cubicBezTo>
                    <a:pt x="21348057" y="5988868"/>
                    <a:pt x="21403935" y="5932988"/>
                    <a:pt x="21403935" y="5864408"/>
                  </a:cubicBezTo>
                  <a:lnTo>
                    <a:pt x="21403935" y="124460"/>
                  </a:lnTo>
                  <a:cubicBezTo>
                    <a:pt x="21403935" y="55880"/>
                    <a:pt x="21348057" y="0"/>
                    <a:pt x="2127947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AutoShape 5"/>
          <p:cNvSpPr/>
          <p:nvPr/>
        </p:nvSpPr>
        <p:spPr>
          <a:xfrm rot="2017">
            <a:off x="1028693" y="5334020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4776790" y="5218732"/>
            <a:ext cx="280984" cy="278202"/>
            <a:chOff x="0" y="0"/>
            <a:chExt cx="1008785" cy="998798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815767" y="5218732"/>
            <a:ext cx="280984" cy="278202"/>
            <a:chOff x="0" y="0"/>
            <a:chExt cx="1008785" cy="998798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018014" y="5628963"/>
            <a:ext cx="5876489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encapsulamento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95092" y="7625792"/>
            <a:ext cx="4722333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polimorfismo</a:t>
            </a:r>
          </a:p>
        </p:txBody>
      </p:sp>
      <p:sp>
        <p:nvSpPr>
          <p:cNvPr id="14" name="AutoShape 14"/>
          <p:cNvSpPr/>
          <p:nvPr/>
        </p:nvSpPr>
        <p:spPr>
          <a:xfrm rot="2017">
            <a:off x="1028693" y="7329529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4776790" y="7214240"/>
            <a:ext cx="280984" cy="278202"/>
            <a:chOff x="0" y="0"/>
            <a:chExt cx="1008785" cy="998798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2815767" y="7199953"/>
            <a:ext cx="280984" cy="278202"/>
            <a:chOff x="0" y="0"/>
            <a:chExt cx="1008785" cy="998798"/>
          </a:xfrm>
        </p:grpSpPr>
        <p:sp>
          <p:nvSpPr>
            <p:cNvPr id="19" name="Freeform 19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5316914" y="0"/>
            <a:ext cx="7654172" cy="4408030"/>
            <a:chOff x="0" y="0"/>
            <a:chExt cx="10205562" cy="5877373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856592"/>
              <a:ext cx="9965829" cy="230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01"/>
                </a:lnSpc>
              </a:pPr>
              <a:r>
                <a:rPr lang="en-US" sz="12401">
                  <a:solidFill>
                    <a:srgbClr val="000000"/>
                  </a:solidFill>
                  <a:latin typeface="Bebas Neue Bold"/>
                </a:rPr>
                <a:t>ORIENTADA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39733" y="3572565"/>
              <a:ext cx="9965829" cy="230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01"/>
                </a:lnSpc>
              </a:pPr>
              <a:r>
                <a:rPr lang="en-US" sz="12401">
                  <a:solidFill>
                    <a:srgbClr val="000000"/>
                  </a:solidFill>
                  <a:latin typeface="Bebas Neue Bold"/>
                </a:rPr>
                <a:t>OBJETOS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74652" y="3113771"/>
              <a:ext cx="1947516" cy="2046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177"/>
                </a:lnSpc>
              </a:pPr>
              <a:r>
                <a:rPr lang="en-US" sz="11177" dirty="0">
                  <a:solidFill>
                    <a:srgbClr val="B91646"/>
                  </a:solidFill>
                  <a:latin typeface="Brittany"/>
                </a:rPr>
                <a:t>a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961754" y="180975"/>
              <a:ext cx="6521787" cy="1709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327"/>
                </a:lnSpc>
              </a:pPr>
              <a:r>
                <a:rPr lang="en-US" sz="9327" dirty="0" err="1">
                  <a:solidFill>
                    <a:srgbClr val="B91646"/>
                  </a:solidFill>
                  <a:latin typeface="Brittany"/>
                </a:rPr>
                <a:t>programação</a:t>
              </a:r>
              <a:endParaRPr lang="en-US" sz="9327" dirty="0">
                <a:solidFill>
                  <a:srgbClr val="B91646"/>
                </a:solidFill>
                <a:latin typeface="Brittany"/>
              </a:endParaRPr>
            </a:p>
          </p:txBody>
        </p:sp>
      </p:grpSp>
      <p:sp>
        <p:nvSpPr>
          <p:cNvPr id="26" name="AutoShape 26"/>
          <p:cNvSpPr/>
          <p:nvPr/>
        </p:nvSpPr>
        <p:spPr>
          <a:xfrm rot="2017">
            <a:off x="1028682" y="4298492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2942952" y="5628963"/>
            <a:ext cx="3948660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Abstração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266381" y="7625792"/>
            <a:ext cx="3301802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herança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917691" y="7301155"/>
            <a:ext cx="6262480" cy="198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19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93451" y="1307299"/>
            <a:ext cx="1562949" cy="417760"/>
            <a:chOff x="0" y="0"/>
            <a:chExt cx="570168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493451" y="3937018"/>
            <a:ext cx="1562949" cy="417760"/>
            <a:chOff x="0" y="0"/>
            <a:chExt cx="570168" cy="152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10565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493451" y="7032795"/>
            <a:ext cx="1562949" cy="417760"/>
            <a:chOff x="0" y="0"/>
            <a:chExt cx="570168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91646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72156" y="4263966"/>
            <a:ext cx="8469895" cy="509358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4267300">
            <a:off x="6324475" y="4611744"/>
            <a:ext cx="1172369" cy="181411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114268" y="1522395"/>
            <a:ext cx="5138405" cy="121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 panose="020B0604020202020204" charset="0"/>
              </a:rPr>
              <a:t>linguagens</a:t>
            </a:r>
            <a:r>
              <a:rPr lang="en-US" sz="8968" dirty="0">
                <a:solidFill>
                  <a:srgbClr val="B91646"/>
                </a:solidFill>
                <a:latin typeface="Brittany" panose="020B0604020202020204" charset="0"/>
              </a:rPr>
              <a:t> de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1055" y="2831250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22886" y="1848215"/>
            <a:ext cx="3851106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O que são?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22886" y="4477933"/>
            <a:ext cx="4971137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Como classificar?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22886" y="7573710"/>
            <a:ext cx="4712668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Como compreender?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93451" y="2510807"/>
            <a:ext cx="6765849" cy="84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Conjunto de sintaxes utilizados para criar comandos na comunicação humano-máquina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22886" y="5176243"/>
            <a:ext cx="6765849" cy="127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São classificadas de </a:t>
            </a:r>
            <a:r>
              <a:rPr lang="en-US" sz="2271">
                <a:solidFill>
                  <a:srgbClr val="000000"/>
                </a:solidFill>
                <a:latin typeface="Montserrat Bold"/>
              </a:rPr>
              <a:t>BAIXO </a:t>
            </a:r>
            <a:r>
              <a:rPr lang="en-US" sz="2271">
                <a:solidFill>
                  <a:srgbClr val="000000"/>
                </a:solidFill>
                <a:latin typeface="Montserrat"/>
              </a:rPr>
              <a:t>a </a:t>
            </a:r>
            <a:r>
              <a:rPr lang="en-US" sz="2271">
                <a:solidFill>
                  <a:srgbClr val="000000"/>
                </a:solidFill>
                <a:latin typeface="Montserrat Bold"/>
              </a:rPr>
              <a:t>ALTO </a:t>
            </a:r>
            <a:r>
              <a:rPr lang="en-US" sz="2271">
                <a:solidFill>
                  <a:srgbClr val="000000"/>
                </a:solidFill>
                <a:latin typeface="Montserrat"/>
              </a:rPr>
              <a:t>nível sendo que, quanto mais alto, mais próximo à linguagem humana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289957">
            <a:off x="3956178" y="7359879"/>
            <a:ext cx="1172369" cy="1814111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493451" y="8272020"/>
            <a:ext cx="6765849" cy="84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Existem 3 tipos de tradutores: Compiladores, Transpiladores e Interpetradores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52525"/>
            <a:ext cx="3344694" cy="9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>
                <a:solidFill>
                  <a:srgbClr val="E6B13B"/>
                </a:solidFill>
                <a:latin typeface="Bebas Neue Bold"/>
              </a:rPr>
              <a:t>HERANÇA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877724" y="2369745"/>
            <a:ext cx="8532553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MAMÍFERO</a:t>
            </a:r>
          </a:p>
        </p:txBody>
      </p:sp>
      <p:sp>
        <p:nvSpPr>
          <p:cNvPr id="4" name="AutoShape 4"/>
          <p:cNvSpPr/>
          <p:nvPr/>
        </p:nvSpPr>
        <p:spPr>
          <a:xfrm rot="8237678">
            <a:off x="5425746" y="4988307"/>
            <a:ext cx="3152176" cy="0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5469783">
            <a:off x="8182346" y="4843621"/>
            <a:ext cx="1848905" cy="0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2540100">
            <a:off x="9709156" y="5034152"/>
            <a:ext cx="3310620" cy="0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t="18264" b="18415"/>
          <a:stretch>
            <a:fillRect/>
          </a:stretch>
        </p:blipFill>
        <p:spPr>
          <a:xfrm>
            <a:off x="11962042" y="6196569"/>
            <a:ext cx="3705264" cy="234615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89860" y="5815508"/>
            <a:ext cx="3108280" cy="310828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362784" y="6104880"/>
            <a:ext cx="2529536" cy="252953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52525"/>
            <a:ext cx="3344694" cy="9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>
                <a:solidFill>
                  <a:srgbClr val="E6B13B"/>
                </a:solidFill>
                <a:latin typeface="Bebas Neue Bold"/>
              </a:rPr>
              <a:t>HERANÇA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391503" y="5788509"/>
            <a:ext cx="2939648" cy="2791108"/>
            <a:chOff x="0" y="0"/>
            <a:chExt cx="3919531" cy="372147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3919531" cy="3721478"/>
              <a:chOff x="0" y="0"/>
              <a:chExt cx="18218478" cy="1729790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1750" y="31750"/>
                <a:ext cx="18154979" cy="17234404"/>
              </a:xfrm>
              <a:custGeom>
                <a:avLst/>
                <a:gdLst/>
                <a:ahLst/>
                <a:cxnLst/>
                <a:rect l="l" t="t" r="r" b="b"/>
                <a:pathLst>
                  <a:path w="18154979" h="17234404">
                    <a:moveTo>
                      <a:pt x="18062268" y="17234404"/>
                    </a:moveTo>
                    <a:lnTo>
                      <a:pt x="92710" y="17234404"/>
                    </a:lnTo>
                    <a:cubicBezTo>
                      <a:pt x="41910" y="17234404"/>
                      <a:pt x="0" y="17192493"/>
                      <a:pt x="0" y="17141693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17140424"/>
                    </a:lnTo>
                    <a:cubicBezTo>
                      <a:pt x="18154979" y="17192493"/>
                      <a:pt x="18113068" y="17234404"/>
                      <a:pt x="18062268" y="17234404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18218479" cy="17297904"/>
              </a:xfrm>
              <a:custGeom>
                <a:avLst/>
                <a:gdLst/>
                <a:ahLst/>
                <a:cxnLst/>
                <a:rect l="l" t="t" r="r" b="b"/>
                <a:pathLst>
                  <a:path w="18218479" h="17297904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17173443"/>
                    </a:lnTo>
                    <a:cubicBezTo>
                      <a:pt x="18158788" y="17209004"/>
                      <a:pt x="18129579" y="17238213"/>
                      <a:pt x="18094018" y="17238213"/>
                    </a:cubicBezTo>
                    <a:lnTo>
                      <a:pt x="124460" y="17238213"/>
                    </a:lnTo>
                    <a:cubicBezTo>
                      <a:pt x="88900" y="17238213"/>
                      <a:pt x="59690" y="17209004"/>
                      <a:pt x="59690" y="17173443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173443"/>
                    </a:lnTo>
                    <a:cubicBezTo>
                      <a:pt x="0" y="17242024"/>
                      <a:pt x="55880" y="17297904"/>
                      <a:pt x="124460" y="17297904"/>
                    </a:cubicBezTo>
                    <a:lnTo>
                      <a:pt x="18094018" y="17297904"/>
                    </a:lnTo>
                    <a:cubicBezTo>
                      <a:pt x="18162598" y="17297904"/>
                      <a:pt x="18218479" y="17242024"/>
                      <a:pt x="18218479" y="17173443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50789" y="68324"/>
              <a:ext cx="3617954" cy="553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Cachorro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863021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218699" y="1036887"/>
              <a:ext cx="3700832" cy="549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raça: string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1856427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218699" y="2274091"/>
              <a:ext cx="3550043" cy="1142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late(): void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corre(): void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293124" y="5788509"/>
            <a:ext cx="3563546" cy="2791108"/>
            <a:chOff x="0" y="0"/>
            <a:chExt cx="4751394" cy="3721478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4751394" cy="3721478"/>
              <a:chOff x="0" y="0"/>
              <a:chExt cx="22085086" cy="1729790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22021586" cy="17234404"/>
              </a:xfrm>
              <a:custGeom>
                <a:avLst/>
                <a:gdLst/>
                <a:ahLst/>
                <a:cxnLst/>
                <a:rect l="l" t="t" r="r" b="b"/>
                <a:pathLst>
                  <a:path w="22021586" h="17234404">
                    <a:moveTo>
                      <a:pt x="21928875" y="17234404"/>
                    </a:moveTo>
                    <a:lnTo>
                      <a:pt x="92710" y="17234404"/>
                    </a:lnTo>
                    <a:cubicBezTo>
                      <a:pt x="41910" y="17234404"/>
                      <a:pt x="0" y="17192493"/>
                      <a:pt x="0" y="17141693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1927606" y="0"/>
                    </a:lnTo>
                    <a:cubicBezTo>
                      <a:pt x="21978406" y="0"/>
                      <a:pt x="22020316" y="41910"/>
                      <a:pt x="22020316" y="92710"/>
                    </a:cubicBezTo>
                    <a:lnTo>
                      <a:pt x="22020316" y="17140424"/>
                    </a:lnTo>
                    <a:cubicBezTo>
                      <a:pt x="22021586" y="17192493"/>
                      <a:pt x="21979675" y="17234404"/>
                      <a:pt x="21928875" y="17234404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22085086" cy="17297904"/>
              </a:xfrm>
              <a:custGeom>
                <a:avLst/>
                <a:gdLst/>
                <a:ahLst/>
                <a:cxnLst/>
                <a:rect l="l" t="t" r="r" b="b"/>
                <a:pathLst>
                  <a:path w="22085086" h="17297904">
                    <a:moveTo>
                      <a:pt x="21960625" y="59690"/>
                    </a:moveTo>
                    <a:cubicBezTo>
                      <a:pt x="21996186" y="59690"/>
                      <a:pt x="22025395" y="88900"/>
                      <a:pt x="22025395" y="124460"/>
                    </a:cubicBezTo>
                    <a:lnTo>
                      <a:pt x="22025395" y="17173443"/>
                    </a:lnTo>
                    <a:cubicBezTo>
                      <a:pt x="22025395" y="17209004"/>
                      <a:pt x="21996186" y="17238213"/>
                      <a:pt x="21960625" y="17238213"/>
                    </a:cubicBezTo>
                    <a:lnTo>
                      <a:pt x="124460" y="17238213"/>
                    </a:lnTo>
                    <a:cubicBezTo>
                      <a:pt x="88900" y="17238213"/>
                      <a:pt x="59690" y="17209004"/>
                      <a:pt x="59690" y="17173443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1960625" y="59690"/>
                    </a:lnTo>
                    <a:moveTo>
                      <a:pt x="21960625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173443"/>
                    </a:lnTo>
                    <a:cubicBezTo>
                      <a:pt x="0" y="17242024"/>
                      <a:pt x="55880" y="17297904"/>
                      <a:pt x="124460" y="17297904"/>
                    </a:cubicBezTo>
                    <a:lnTo>
                      <a:pt x="21960625" y="17297904"/>
                    </a:lnTo>
                    <a:cubicBezTo>
                      <a:pt x="22029206" y="17297904"/>
                      <a:pt x="22085086" y="17242024"/>
                      <a:pt x="22085086" y="17173443"/>
                    </a:cubicBezTo>
                    <a:lnTo>
                      <a:pt x="22085086" y="124460"/>
                    </a:lnTo>
                    <a:cubicBezTo>
                      <a:pt x="22085086" y="55880"/>
                      <a:pt x="22029206" y="0"/>
                      <a:pt x="21960625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50789" y="68324"/>
              <a:ext cx="4432884" cy="553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Golfinho</a:t>
              </a:r>
            </a:p>
          </p:txBody>
        </p:sp>
        <p:sp>
          <p:nvSpPr>
            <p:cNvPr id="17" name="AutoShape 17"/>
            <p:cNvSpPr/>
            <p:nvPr/>
          </p:nvSpPr>
          <p:spPr>
            <a:xfrm>
              <a:off x="0" y="863021"/>
              <a:ext cx="4751394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218699" y="1036887"/>
              <a:ext cx="3700832" cy="549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0" y="1856427"/>
              <a:ext cx="4751394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218699" y="2274091"/>
              <a:ext cx="4268471" cy="1142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nada(): void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ecolocaliza(): void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605072" y="1849280"/>
            <a:ext cx="2939648" cy="2791108"/>
            <a:chOff x="0" y="0"/>
            <a:chExt cx="3919531" cy="3721478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3919531" cy="3721478"/>
              <a:chOff x="0" y="0"/>
              <a:chExt cx="18218478" cy="1729790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18154979" cy="17234404"/>
              </a:xfrm>
              <a:custGeom>
                <a:avLst/>
                <a:gdLst/>
                <a:ahLst/>
                <a:cxnLst/>
                <a:rect l="l" t="t" r="r" b="b"/>
                <a:pathLst>
                  <a:path w="18154979" h="17234404">
                    <a:moveTo>
                      <a:pt x="18062268" y="17234404"/>
                    </a:moveTo>
                    <a:lnTo>
                      <a:pt x="92710" y="17234404"/>
                    </a:lnTo>
                    <a:cubicBezTo>
                      <a:pt x="41910" y="17234404"/>
                      <a:pt x="0" y="17192493"/>
                      <a:pt x="0" y="17141693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17140424"/>
                    </a:lnTo>
                    <a:cubicBezTo>
                      <a:pt x="18154979" y="17192493"/>
                      <a:pt x="18113068" y="17234404"/>
                      <a:pt x="18062268" y="17234404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18218479" cy="17297904"/>
              </a:xfrm>
              <a:custGeom>
                <a:avLst/>
                <a:gdLst/>
                <a:ahLst/>
                <a:cxnLst/>
                <a:rect l="l" t="t" r="r" b="b"/>
                <a:pathLst>
                  <a:path w="18218479" h="17297904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17173443"/>
                    </a:lnTo>
                    <a:cubicBezTo>
                      <a:pt x="18158788" y="17209004"/>
                      <a:pt x="18129579" y="17238213"/>
                      <a:pt x="18094018" y="17238213"/>
                    </a:cubicBezTo>
                    <a:lnTo>
                      <a:pt x="124460" y="17238213"/>
                    </a:lnTo>
                    <a:cubicBezTo>
                      <a:pt x="88900" y="17238213"/>
                      <a:pt x="59690" y="17209004"/>
                      <a:pt x="59690" y="17173443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173443"/>
                    </a:lnTo>
                    <a:cubicBezTo>
                      <a:pt x="0" y="17242024"/>
                      <a:pt x="55880" y="17297904"/>
                      <a:pt x="124460" y="17297904"/>
                    </a:cubicBezTo>
                    <a:lnTo>
                      <a:pt x="18094018" y="17297904"/>
                    </a:lnTo>
                    <a:cubicBezTo>
                      <a:pt x="18162598" y="17297904"/>
                      <a:pt x="18218479" y="17242024"/>
                      <a:pt x="18218479" y="17173443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150789" y="68324"/>
              <a:ext cx="3617954" cy="553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Mamífero</a:t>
              </a:r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863021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218699" y="1036887"/>
              <a:ext cx="3700832" cy="549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cor: string</a:t>
              </a:r>
            </a:p>
          </p:txBody>
        </p:sp>
        <p:sp>
          <p:nvSpPr>
            <p:cNvPr id="28" name="AutoShape 28"/>
            <p:cNvSpPr/>
            <p:nvPr/>
          </p:nvSpPr>
          <p:spPr>
            <a:xfrm>
              <a:off x="0" y="1856427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218699" y="2274091"/>
              <a:ext cx="3550043" cy="1142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amamenta(): void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fazCoco(): Coco</a:t>
              </a:r>
            </a:p>
          </p:txBody>
        </p:sp>
      </p:grpSp>
      <p:sp>
        <p:nvSpPr>
          <p:cNvPr id="30" name="AutoShape 30"/>
          <p:cNvSpPr/>
          <p:nvPr/>
        </p:nvSpPr>
        <p:spPr>
          <a:xfrm rot="2428485">
            <a:off x="10299625" y="5076072"/>
            <a:ext cx="2048369" cy="0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rot="5371889">
            <a:off x="8516923" y="5166824"/>
            <a:ext cx="1148159" cy="0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rot="8197457">
            <a:off x="6091800" y="5167631"/>
            <a:ext cx="1752622" cy="0"/>
          </a:xfrm>
          <a:prstGeom prst="line">
            <a:avLst/>
          </a:prstGeom>
          <a:ln w="9525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</p:sp>
      <p:grpSp>
        <p:nvGrpSpPr>
          <p:cNvPr id="33" name="Group 33"/>
          <p:cNvGrpSpPr/>
          <p:nvPr/>
        </p:nvGrpSpPr>
        <p:grpSpPr>
          <a:xfrm>
            <a:off x="11974397" y="5788509"/>
            <a:ext cx="3563546" cy="2791108"/>
            <a:chOff x="0" y="0"/>
            <a:chExt cx="4751394" cy="3721478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4751394" cy="3721478"/>
              <a:chOff x="0" y="0"/>
              <a:chExt cx="22085086" cy="17297904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31750" y="31750"/>
                <a:ext cx="22021586" cy="17234404"/>
              </a:xfrm>
              <a:custGeom>
                <a:avLst/>
                <a:gdLst/>
                <a:ahLst/>
                <a:cxnLst/>
                <a:rect l="l" t="t" r="r" b="b"/>
                <a:pathLst>
                  <a:path w="22021586" h="17234404">
                    <a:moveTo>
                      <a:pt x="21928875" y="17234404"/>
                    </a:moveTo>
                    <a:lnTo>
                      <a:pt x="92710" y="17234404"/>
                    </a:lnTo>
                    <a:cubicBezTo>
                      <a:pt x="41910" y="17234404"/>
                      <a:pt x="0" y="17192493"/>
                      <a:pt x="0" y="17141693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1927606" y="0"/>
                    </a:lnTo>
                    <a:cubicBezTo>
                      <a:pt x="21978406" y="0"/>
                      <a:pt x="22020316" y="41910"/>
                      <a:pt x="22020316" y="92710"/>
                    </a:cubicBezTo>
                    <a:lnTo>
                      <a:pt x="22020316" y="17140424"/>
                    </a:lnTo>
                    <a:cubicBezTo>
                      <a:pt x="22021586" y="17192493"/>
                      <a:pt x="21979675" y="17234404"/>
                      <a:pt x="21928875" y="17234404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0" y="0"/>
                <a:ext cx="22085086" cy="17297904"/>
              </a:xfrm>
              <a:custGeom>
                <a:avLst/>
                <a:gdLst/>
                <a:ahLst/>
                <a:cxnLst/>
                <a:rect l="l" t="t" r="r" b="b"/>
                <a:pathLst>
                  <a:path w="22085086" h="17297904">
                    <a:moveTo>
                      <a:pt x="21960625" y="59690"/>
                    </a:moveTo>
                    <a:cubicBezTo>
                      <a:pt x="21996186" y="59690"/>
                      <a:pt x="22025395" y="88900"/>
                      <a:pt x="22025395" y="124460"/>
                    </a:cubicBezTo>
                    <a:lnTo>
                      <a:pt x="22025395" y="17173443"/>
                    </a:lnTo>
                    <a:cubicBezTo>
                      <a:pt x="22025395" y="17209004"/>
                      <a:pt x="21996186" y="17238213"/>
                      <a:pt x="21960625" y="17238213"/>
                    </a:cubicBezTo>
                    <a:lnTo>
                      <a:pt x="124460" y="17238213"/>
                    </a:lnTo>
                    <a:cubicBezTo>
                      <a:pt x="88900" y="17238213"/>
                      <a:pt x="59690" y="17209004"/>
                      <a:pt x="59690" y="17173443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1960625" y="59690"/>
                    </a:lnTo>
                    <a:moveTo>
                      <a:pt x="21960625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173443"/>
                    </a:lnTo>
                    <a:cubicBezTo>
                      <a:pt x="0" y="17242024"/>
                      <a:pt x="55880" y="17297904"/>
                      <a:pt x="124460" y="17297904"/>
                    </a:cubicBezTo>
                    <a:lnTo>
                      <a:pt x="21960625" y="17297904"/>
                    </a:lnTo>
                    <a:cubicBezTo>
                      <a:pt x="22029206" y="17297904"/>
                      <a:pt x="22085086" y="17242024"/>
                      <a:pt x="22085086" y="17173443"/>
                    </a:cubicBezTo>
                    <a:lnTo>
                      <a:pt x="22085086" y="124460"/>
                    </a:lnTo>
                    <a:cubicBezTo>
                      <a:pt x="22085086" y="55880"/>
                      <a:pt x="22029206" y="0"/>
                      <a:pt x="21960625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7" name="TextBox 37"/>
            <p:cNvSpPr txBox="1"/>
            <p:nvPr/>
          </p:nvSpPr>
          <p:spPr>
            <a:xfrm>
              <a:off x="150789" y="68324"/>
              <a:ext cx="4432884" cy="5533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Morcego</a:t>
              </a:r>
            </a:p>
          </p:txBody>
        </p:sp>
        <p:sp>
          <p:nvSpPr>
            <p:cNvPr id="38" name="AutoShape 38"/>
            <p:cNvSpPr/>
            <p:nvPr/>
          </p:nvSpPr>
          <p:spPr>
            <a:xfrm>
              <a:off x="0" y="863021"/>
              <a:ext cx="4751394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218699" y="1036887"/>
              <a:ext cx="3700832" cy="549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40" name="AutoShape 40"/>
            <p:cNvSpPr/>
            <p:nvPr/>
          </p:nvSpPr>
          <p:spPr>
            <a:xfrm>
              <a:off x="0" y="1856427"/>
              <a:ext cx="4751394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218699" y="2274091"/>
              <a:ext cx="4268471" cy="1142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voa(): void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ecolocaliza(): void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52525"/>
            <a:ext cx="3344694" cy="99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>
                <a:solidFill>
                  <a:srgbClr val="E6B13B"/>
                </a:solidFill>
                <a:latin typeface="Bebas Neue Bold"/>
              </a:rPr>
              <a:t>HERANÇA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662617" y="6848325"/>
            <a:ext cx="1562949" cy="417760"/>
            <a:chOff x="0" y="0"/>
            <a:chExt cx="570168" cy="15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47317" y="6848325"/>
            <a:ext cx="1562949" cy="417760"/>
            <a:chOff x="0" y="0"/>
            <a:chExt cx="570168" cy="152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91646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9662617" y="7497104"/>
            <a:ext cx="7078066" cy="84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Permite o </a:t>
            </a:r>
            <a:r>
              <a:rPr lang="en-US" sz="2271">
                <a:solidFill>
                  <a:srgbClr val="000000"/>
                </a:solidFill>
                <a:latin typeface="Montserrat Bold"/>
              </a:rPr>
              <a:t>APROVEITAMENTO </a:t>
            </a:r>
            <a:r>
              <a:rPr lang="en-US" sz="2271">
                <a:solidFill>
                  <a:srgbClr val="000000"/>
                </a:solidFill>
                <a:latin typeface="Montserrat"/>
              </a:rPr>
              <a:t>de propriedades de outras classes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47317" y="7494685"/>
            <a:ext cx="7078066" cy="1704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Uma classe, ao ter classes que a herdam é dita como classe </a:t>
            </a:r>
            <a:r>
              <a:rPr lang="en-US" sz="2271">
                <a:solidFill>
                  <a:srgbClr val="000000"/>
                </a:solidFill>
                <a:latin typeface="Montserrat Bold"/>
              </a:rPr>
              <a:t>PAI/MÃE  ou SUPER CLASSE </a:t>
            </a:r>
            <a:r>
              <a:rPr lang="en-US" sz="2271">
                <a:solidFill>
                  <a:srgbClr val="000000"/>
                </a:solidFill>
                <a:latin typeface="Montserrat"/>
              </a:rPr>
              <a:t>enquanto as classes que a herdam são ditas como classes </a:t>
            </a:r>
            <a:r>
              <a:rPr lang="en-US" sz="2271">
                <a:solidFill>
                  <a:srgbClr val="000000"/>
                </a:solidFill>
                <a:latin typeface="Montserrat Bold"/>
              </a:rPr>
              <a:t>FILHAS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356867" y="3944525"/>
            <a:ext cx="2513063" cy="2386078"/>
            <a:chOff x="0" y="0"/>
            <a:chExt cx="3350750" cy="318143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3350750" cy="3181438"/>
              <a:chOff x="0" y="0"/>
              <a:chExt cx="18218478" cy="1729790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31750" y="31750"/>
                <a:ext cx="18154979" cy="17234404"/>
              </a:xfrm>
              <a:custGeom>
                <a:avLst/>
                <a:gdLst/>
                <a:ahLst/>
                <a:cxnLst/>
                <a:rect l="l" t="t" r="r" b="b"/>
                <a:pathLst>
                  <a:path w="18154979" h="17234404">
                    <a:moveTo>
                      <a:pt x="18062268" y="17234404"/>
                    </a:moveTo>
                    <a:lnTo>
                      <a:pt x="92710" y="17234404"/>
                    </a:lnTo>
                    <a:cubicBezTo>
                      <a:pt x="41910" y="17234404"/>
                      <a:pt x="0" y="17192493"/>
                      <a:pt x="0" y="17141693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17140424"/>
                    </a:lnTo>
                    <a:cubicBezTo>
                      <a:pt x="18154979" y="17192493"/>
                      <a:pt x="18113068" y="17234404"/>
                      <a:pt x="18062268" y="17234404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18218479" cy="17297904"/>
              </a:xfrm>
              <a:custGeom>
                <a:avLst/>
                <a:gdLst/>
                <a:ahLst/>
                <a:cxnLst/>
                <a:rect l="l" t="t" r="r" b="b"/>
                <a:pathLst>
                  <a:path w="18218479" h="17297904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17173443"/>
                    </a:lnTo>
                    <a:cubicBezTo>
                      <a:pt x="18158788" y="17209004"/>
                      <a:pt x="18129579" y="17238213"/>
                      <a:pt x="18094018" y="17238213"/>
                    </a:cubicBezTo>
                    <a:lnTo>
                      <a:pt x="124460" y="17238213"/>
                    </a:lnTo>
                    <a:cubicBezTo>
                      <a:pt x="88900" y="17238213"/>
                      <a:pt x="59690" y="17209004"/>
                      <a:pt x="59690" y="17173443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173443"/>
                    </a:lnTo>
                    <a:cubicBezTo>
                      <a:pt x="0" y="17242024"/>
                      <a:pt x="55880" y="17297904"/>
                      <a:pt x="124460" y="17297904"/>
                    </a:cubicBezTo>
                    <a:lnTo>
                      <a:pt x="18094018" y="17297904"/>
                    </a:lnTo>
                    <a:cubicBezTo>
                      <a:pt x="18162598" y="17297904"/>
                      <a:pt x="18218479" y="17242024"/>
                      <a:pt x="18218479" y="17173443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28907" y="66402"/>
              <a:ext cx="3092936" cy="465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21"/>
                </a:lnSpc>
                <a:spcBef>
                  <a:spcPct val="0"/>
                </a:spcBef>
              </a:pPr>
              <a:r>
                <a:rPr lang="en-US" sz="2014">
                  <a:solidFill>
                    <a:srgbClr val="000000"/>
                  </a:solidFill>
                  <a:latin typeface="Montserrat Bold"/>
                </a:rPr>
                <a:t>Cachorro</a:t>
              </a: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0" y="737784"/>
              <a:ext cx="3350750" cy="0"/>
            </a:xfrm>
            <a:prstGeom prst="line">
              <a:avLst/>
            </a:prstGeom>
            <a:ln w="1085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186963" y="894412"/>
              <a:ext cx="3163787" cy="461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021"/>
                </a:lnSpc>
                <a:spcBef>
                  <a:spcPct val="0"/>
                </a:spcBef>
              </a:pPr>
              <a:r>
                <a:rPr lang="en-US" sz="2014">
                  <a:solidFill>
                    <a:srgbClr val="000000"/>
                  </a:solidFill>
                  <a:latin typeface="Montserrat"/>
                </a:rPr>
                <a:t>raça: string</a:t>
              </a: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1587033"/>
              <a:ext cx="3350750" cy="0"/>
            </a:xfrm>
            <a:prstGeom prst="line">
              <a:avLst/>
            </a:prstGeom>
            <a:ln w="1085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86963" y="1952080"/>
              <a:ext cx="3034881" cy="968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21"/>
                </a:lnSpc>
              </a:pPr>
              <a:r>
                <a:rPr lang="en-US" sz="2014">
                  <a:solidFill>
                    <a:srgbClr val="000000"/>
                  </a:solidFill>
                  <a:latin typeface="Montserrat"/>
                </a:rPr>
                <a:t>late(): void</a:t>
              </a:r>
            </a:p>
            <a:p>
              <a:pPr marL="0" lvl="0" indent="0" algn="just">
                <a:lnSpc>
                  <a:spcPts val="3021"/>
                </a:lnSpc>
                <a:spcBef>
                  <a:spcPct val="0"/>
                </a:spcBef>
              </a:pPr>
              <a:r>
                <a:rPr lang="en-US" sz="2014">
                  <a:solidFill>
                    <a:srgbClr val="000000"/>
                  </a:solidFill>
                  <a:latin typeface="Montserrat"/>
                </a:rPr>
                <a:t>corre(): void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692306" y="3944525"/>
            <a:ext cx="3046424" cy="2386078"/>
            <a:chOff x="0" y="0"/>
            <a:chExt cx="4061898" cy="318143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4061898" cy="3181438"/>
              <a:chOff x="0" y="0"/>
              <a:chExt cx="22085086" cy="1729790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31750" y="31750"/>
                <a:ext cx="22021586" cy="17234404"/>
              </a:xfrm>
              <a:custGeom>
                <a:avLst/>
                <a:gdLst/>
                <a:ahLst/>
                <a:cxnLst/>
                <a:rect l="l" t="t" r="r" b="b"/>
                <a:pathLst>
                  <a:path w="22021586" h="17234404">
                    <a:moveTo>
                      <a:pt x="21928875" y="17234404"/>
                    </a:moveTo>
                    <a:lnTo>
                      <a:pt x="92710" y="17234404"/>
                    </a:lnTo>
                    <a:cubicBezTo>
                      <a:pt x="41910" y="17234404"/>
                      <a:pt x="0" y="17192493"/>
                      <a:pt x="0" y="17141693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1927606" y="0"/>
                    </a:lnTo>
                    <a:cubicBezTo>
                      <a:pt x="21978406" y="0"/>
                      <a:pt x="22020316" y="41910"/>
                      <a:pt x="22020316" y="92710"/>
                    </a:cubicBezTo>
                    <a:lnTo>
                      <a:pt x="22020316" y="17140424"/>
                    </a:lnTo>
                    <a:cubicBezTo>
                      <a:pt x="22021586" y="17192493"/>
                      <a:pt x="21979675" y="17234404"/>
                      <a:pt x="21928875" y="17234404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22085086" cy="17297904"/>
              </a:xfrm>
              <a:custGeom>
                <a:avLst/>
                <a:gdLst/>
                <a:ahLst/>
                <a:cxnLst/>
                <a:rect l="l" t="t" r="r" b="b"/>
                <a:pathLst>
                  <a:path w="22085086" h="17297904">
                    <a:moveTo>
                      <a:pt x="21960625" y="59690"/>
                    </a:moveTo>
                    <a:cubicBezTo>
                      <a:pt x="21996186" y="59690"/>
                      <a:pt x="22025395" y="88900"/>
                      <a:pt x="22025395" y="124460"/>
                    </a:cubicBezTo>
                    <a:lnTo>
                      <a:pt x="22025395" y="17173443"/>
                    </a:lnTo>
                    <a:cubicBezTo>
                      <a:pt x="22025395" y="17209004"/>
                      <a:pt x="21996186" y="17238213"/>
                      <a:pt x="21960625" y="17238213"/>
                    </a:cubicBezTo>
                    <a:lnTo>
                      <a:pt x="124460" y="17238213"/>
                    </a:lnTo>
                    <a:cubicBezTo>
                      <a:pt x="88900" y="17238213"/>
                      <a:pt x="59690" y="17209004"/>
                      <a:pt x="59690" y="17173443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1960625" y="59690"/>
                    </a:lnTo>
                    <a:moveTo>
                      <a:pt x="21960625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173443"/>
                    </a:lnTo>
                    <a:cubicBezTo>
                      <a:pt x="0" y="17242024"/>
                      <a:pt x="55880" y="17297904"/>
                      <a:pt x="124460" y="17297904"/>
                    </a:cubicBezTo>
                    <a:lnTo>
                      <a:pt x="21960625" y="17297904"/>
                    </a:lnTo>
                    <a:cubicBezTo>
                      <a:pt x="22029206" y="17297904"/>
                      <a:pt x="22085086" y="17242024"/>
                      <a:pt x="22085086" y="17173443"/>
                    </a:cubicBezTo>
                    <a:lnTo>
                      <a:pt x="22085086" y="124460"/>
                    </a:lnTo>
                    <a:cubicBezTo>
                      <a:pt x="22085086" y="55880"/>
                      <a:pt x="22029206" y="0"/>
                      <a:pt x="21960625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128907" y="66402"/>
              <a:ext cx="3789608" cy="465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21"/>
                </a:lnSpc>
                <a:spcBef>
                  <a:spcPct val="0"/>
                </a:spcBef>
              </a:pPr>
              <a:r>
                <a:rPr lang="en-US" sz="2014">
                  <a:solidFill>
                    <a:srgbClr val="000000"/>
                  </a:solidFill>
                  <a:latin typeface="Montserrat Bold"/>
                </a:rPr>
                <a:t>Golfinho</a:t>
              </a:r>
            </a:p>
          </p:txBody>
        </p:sp>
        <p:sp>
          <p:nvSpPr>
            <p:cNvPr id="23" name="AutoShape 23"/>
            <p:cNvSpPr/>
            <p:nvPr/>
          </p:nvSpPr>
          <p:spPr>
            <a:xfrm>
              <a:off x="0" y="737784"/>
              <a:ext cx="4061898" cy="0"/>
            </a:xfrm>
            <a:prstGeom prst="line">
              <a:avLst/>
            </a:prstGeom>
            <a:ln w="1085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186963" y="894412"/>
              <a:ext cx="3163787" cy="461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021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5" name="AutoShape 25"/>
            <p:cNvSpPr/>
            <p:nvPr/>
          </p:nvSpPr>
          <p:spPr>
            <a:xfrm>
              <a:off x="0" y="1587033"/>
              <a:ext cx="4061898" cy="0"/>
            </a:xfrm>
            <a:prstGeom prst="line">
              <a:avLst/>
            </a:prstGeom>
            <a:ln w="1085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86963" y="1952080"/>
              <a:ext cx="3649054" cy="968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21"/>
                </a:lnSpc>
              </a:pPr>
              <a:r>
                <a:rPr lang="en-US" sz="2014">
                  <a:solidFill>
                    <a:srgbClr val="000000"/>
                  </a:solidFill>
                  <a:latin typeface="Montserrat"/>
                </a:rPr>
                <a:t>nada(): void</a:t>
              </a:r>
            </a:p>
            <a:p>
              <a:pPr marL="0" lvl="0" indent="0" algn="just">
                <a:lnSpc>
                  <a:spcPts val="3021"/>
                </a:lnSpc>
                <a:spcBef>
                  <a:spcPct val="0"/>
                </a:spcBef>
              </a:pPr>
              <a:r>
                <a:rPr lang="en-US" sz="2014">
                  <a:solidFill>
                    <a:srgbClr val="000000"/>
                  </a:solidFill>
                  <a:latin typeface="Montserrat"/>
                </a:rPr>
                <a:t>ecolocaliza(): void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958987" y="576936"/>
            <a:ext cx="2513063" cy="2386078"/>
            <a:chOff x="0" y="0"/>
            <a:chExt cx="3350750" cy="3181438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3350750" cy="3181438"/>
              <a:chOff x="0" y="0"/>
              <a:chExt cx="18218478" cy="17297904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31750" y="31750"/>
                <a:ext cx="18154979" cy="17234404"/>
              </a:xfrm>
              <a:custGeom>
                <a:avLst/>
                <a:gdLst/>
                <a:ahLst/>
                <a:cxnLst/>
                <a:rect l="l" t="t" r="r" b="b"/>
                <a:pathLst>
                  <a:path w="18154979" h="17234404">
                    <a:moveTo>
                      <a:pt x="18062268" y="17234404"/>
                    </a:moveTo>
                    <a:lnTo>
                      <a:pt x="92710" y="17234404"/>
                    </a:lnTo>
                    <a:cubicBezTo>
                      <a:pt x="41910" y="17234404"/>
                      <a:pt x="0" y="17192493"/>
                      <a:pt x="0" y="17141693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17140424"/>
                    </a:lnTo>
                    <a:cubicBezTo>
                      <a:pt x="18154979" y="17192493"/>
                      <a:pt x="18113068" y="17234404"/>
                      <a:pt x="18062268" y="17234404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0" y="0"/>
                <a:ext cx="18218479" cy="17297904"/>
              </a:xfrm>
              <a:custGeom>
                <a:avLst/>
                <a:gdLst/>
                <a:ahLst/>
                <a:cxnLst/>
                <a:rect l="l" t="t" r="r" b="b"/>
                <a:pathLst>
                  <a:path w="18218479" h="17297904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17173443"/>
                    </a:lnTo>
                    <a:cubicBezTo>
                      <a:pt x="18158788" y="17209004"/>
                      <a:pt x="18129579" y="17238213"/>
                      <a:pt x="18094018" y="17238213"/>
                    </a:cubicBezTo>
                    <a:lnTo>
                      <a:pt x="124460" y="17238213"/>
                    </a:lnTo>
                    <a:cubicBezTo>
                      <a:pt x="88900" y="17238213"/>
                      <a:pt x="59690" y="17209004"/>
                      <a:pt x="59690" y="17173443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173443"/>
                    </a:lnTo>
                    <a:cubicBezTo>
                      <a:pt x="0" y="17242024"/>
                      <a:pt x="55880" y="17297904"/>
                      <a:pt x="124460" y="17297904"/>
                    </a:cubicBezTo>
                    <a:lnTo>
                      <a:pt x="18094018" y="17297904"/>
                    </a:lnTo>
                    <a:cubicBezTo>
                      <a:pt x="18162598" y="17297904"/>
                      <a:pt x="18218479" y="17242024"/>
                      <a:pt x="18218479" y="17173443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1" name="TextBox 31"/>
            <p:cNvSpPr txBox="1"/>
            <p:nvPr/>
          </p:nvSpPr>
          <p:spPr>
            <a:xfrm>
              <a:off x="128907" y="66402"/>
              <a:ext cx="3092936" cy="465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21"/>
                </a:lnSpc>
                <a:spcBef>
                  <a:spcPct val="0"/>
                </a:spcBef>
              </a:pPr>
              <a:r>
                <a:rPr lang="en-US" sz="2014">
                  <a:solidFill>
                    <a:srgbClr val="000000"/>
                  </a:solidFill>
                  <a:latin typeface="Montserrat Bold"/>
                </a:rPr>
                <a:t>Mamífero</a:t>
              </a:r>
            </a:p>
          </p:txBody>
        </p:sp>
        <p:sp>
          <p:nvSpPr>
            <p:cNvPr id="32" name="AutoShape 32"/>
            <p:cNvSpPr/>
            <p:nvPr/>
          </p:nvSpPr>
          <p:spPr>
            <a:xfrm>
              <a:off x="0" y="737784"/>
              <a:ext cx="3350750" cy="0"/>
            </a:xfrm>
            <a:prstGeom prst="line">
              <a:avLst/>
            </a:prstGeom>
            <a:ln w="1085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186963" y="894412"/>
              <a:ext cx="3163787" cy="461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021"/>
                </a:lnSpc>
                <a:spcBef>
                  <a:spcPct val="0"/>
                </a:spcBef>
              </a:pPr>
              <a:r>
                <a:rPr lang="en-US" sz="2014">
                  <a:solidFill>
                    <a:srgbClr val="000000"/>
                  </a:solidFill>
                  <a:latin typeface="Montserrat"/>
                </a:rPr>
                <a:t>cor: string</a:t>
              </a:r>
            </a:p>
          </p:txBody>
        </p:sp>
        <p:sp>
          <p:nvSpPr>
            <p:cNvPr id="34" name="AutoShape 34"/>
            <p:cNvSpPr/>
            <p:nvPr/>
          </p:nvSpPr>
          <p:spPr>
            <a:xfrm>
              <a:off x="0" y="1587033"/>
              <a:ext cx="3350750" cy="0"/>
            </a:xfrm>
            <a:prstGeom prst="line">
              <a:avLst/>
            </a:prstGeom>
            <a:ln w="1085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186963" y="1952080"/>
              <a:ext cx="3034881" cy="968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21"/>
                </a:lnSpc>
              </a:pPr>
              <a:r>
                <a:rPr lang="en-US" sz="2014">
                  <a:solidFill>
                    <a:srgbClr val="000000"/>
                  </a:solidFill>
                  <a:latin typeface="Montserrat"/>
                </a:rPr>
                <a:t>amamenta(): void</a:t>
              </a:r>
            </a:p>
            <a:p>
              <a:pPr marL="0" lvl="0" indent="0" algn="just">
                <a:lnSpc>
                  <a:spcPts val="3021"/>
                </a:lnSpc>
                <a:spcBef>
                  <a:spcPct val="0"/>
                </a:spcBef>
              </a:pPr>
              <a:r>
                <a:rPr lang="en-US" sz="2014">
                  <a:solidFill>
                    <a:srgbClr val="000000"/>
                  </a:solidFill>
                  <a:latin typeface="Montserrat"/>
                </a:rPr>
                <a:t>fazCoco(): Coco</a:t>
              </a:r>
            </a:p>
          </p:txBody>
        </p:sp>
      </p:grpSp>
      <p:sp>
        <p:nvSpPr>
          <p:cNvPr id="36" name="AutoShape 36"/>
          <p:cNvSpPr/>
          <p:nvPr/>
        </p:nvSpPr>
        <p:spPr>
          <a:xfrm rot="2435758">
            <a:off x="12261241" y="3333860"/>
            <a:ext cx="1751753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rot="5297164">
            <a:off x="10742607" y="3413056"/>
            <a:ext cx="981951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rot="8163204">
            <a:off x="8658155" y="3429357"/>
            <a:ext cx="1512606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arrow" w="med" len="sm"/>
            <a:tailEnd type="none" w="sm" len="sm"/>
          </a:ln>
        </p:spPr>
      </p:sp>
      <p:grpSp>
        <p:nvGrpSpPr>
          <p:cNvPr id="39" name="Group 39"/>
          <p:cNvGrpSpPr/>
          <p:nvPr/>
        </p:nvGrpSpPr>
        <p:grpSpPr>
          <a:xfrm>
            <a:off x="13694259" y="3944525"/>
            <a:ext cx="3046424" cy="2386078"/>
            <a:chOff x="0" y="0"/>
            <a:chExt cx="4061898" cy="3181438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4061898" cy="3181438"/>
              <a:chOff x="0" y="0"/>
              <a:chExt cx="22085086" cy="17297904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31750" y="31750"/>
                <a:ext cx="22021586" cy="17234404"/>
              </a:xfrm>
              <a:custGeom>
                <a:avLst/>
                <a:gdLst/>
                <a:ahLst/>
                <a:cxnLst/>
                <a:rect l="l" t="t" r="r" b="b"/>
                <a:pathLst>
                  <a:path w="22021586" h="17234404">
                    <a:moveTo>
                      <a:pt x="21928875" y="17234404"/>
                    </a:moveTo>
                    <a:lnTo>
                      <a:pt x="92710" y="17234404"/>
                    </a:lnTo>
                    <a:cubicBezTo>
                      <a:pt x="41910" y="17234404"/>
                      <a:pt x="0" y="17192493"/>
                      <a:pt x="0" y="17141693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1927606" y="0"/>
                    </a:lnTo>
                    <a:cubicBezTo>
                      <a:pt x="21978406" y="0"/>
                      <a:pt x="22020316" y="41910"/>
                      <a:pt x="22020316" y="92710"/>
                    </a:cubicBezTo>
                    <a:lnTo>
                      <a:pt x="22020316" y="17140424"/>
                    </a:lnTo>
                    <a:cubicBezTo>
                      <a:pt x="22021586" y="17192493"/>
                      <a:pt x="21979675" y="17234404"/>
                      <a:pt x="21928875" y="17234404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0" y="0"/>
                <a:ext cx="22085086" cy="17297904"/>
              </a:xfrm>
              <a:custGeom>
                <a:avLst/>
                <a:gdLst/>
                <a:ahLst/>
                <a:cxnLst/>
                <a:rect l="l" t="t" r="r" b="b"/>
                <a:pathLst>
                  <a:path w="22085086" h="17297904">
                    <a:moveTo>
                      <a:pt x="21960625" y="59690"/>
                    </a:moveTo>
                    <a:cubicBezTo>
                      <a:pt x="21996186" y="59690"/>
                      <a:pt x="22025395" y="88900"/>
                      <a:pt x="22025395" y="124460"/>
                    </a:cubicBezTo>
                    <a:lnTo>
                      <a:pt x="22025395" y="17173443"/>
                    </a:lnTo>
                    <a:cubicBezTo>
                      <a:pt x="22025395" y="17209004"/>
                      <a:pt x="21996186" y="17238213"/>
                      <a:pt x="21960625" y="17238213"/>
                    </a:cubicBezTo>
                    <a:lnTo>
                      <a:pt x="124460" y="17238213"/>
                    </a:lnTo>
                    <a:cubicBezTo>
                      <a:pt x="88900" y="17238213"/>
                      <a:pt x="59690" y="17209004"/>
                      <a:pt x="59690" y="17173443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1960625" y="59690"/>
                    </a:lnTo>
                    <a:moveTo>
                      <a:pt x="21960625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173443"/>
                    </a:lnTo>
                    <a:cubicBezTo>
                      <a:pt x="0" y="17242024"/>
                      <a:pt x="55880" y="17297904"/>
                      <a:pt x="124460" y="17297904"/>
                    </a:cubicBezTo>
                    <a:lnTo>
                      <a:pt x="21960625" y="17297904"/>
                    </a:lnTo>
                    <a:cubicBezTo>
                      <a:pt x="22029206" y="17297904"/>
                      <a:pt x="22085086" y="17242024"/>
                      <a:pt x="22085086" y="17173443"/>
                    </a:cubicBezTo>
                    <a:lnTo>
                      <a:pt x="22085086" y="124460"/>
                    </a:lnTo>
                    <a:cubicBezTo>
                      <a:pt x="22085086" y="55880"/>
                      <a:pt x="22029206" y="0"/>
                      <a:pt x="21960625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43" name="TextBox 43"/>
            <p:cNvSpPr txBox="1"/>
            <p:nvPr/>
          </p:nvSpPr>
          <p:spPr>
            <a:xfrm>
              <a:off x="128907" y="66402"/>
              <a:ext cx="3789608" cy="465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21"/>
                </a:lnSpc>
                <a:spcBef>
                  <a:spcPct val="0"/>
                </a:spcBef>
              </a:pPr>
              <a:r>
                <a:rPr lang="en-US" sz="2014">
                  <a:solidFill>
                    <a:srgbClr val="000000"/>
                  </a:solidFill>
                  <a:latin typeface="Montserrat Bold"/>
                </a:rPr>
                <a:t>Morcego</a:t>
              </a:r>
            </a:p>
          </p:txBody>
        </p:sp>
        <p:sp>
          <p:nvSpPr>
            <p:cNvPr id="44" name="AutoShape 44"/>
            <p:cNvSpPr/>
            <p:nvPr/>
          </p:nvSpPr>
          <p:spPr>
            <a:xfrm>
              <a:off x="0" y="737784"/>
              <a:ext cx="4061898" cy="0"/>
            </a:xfrm>
            <a:prstGeom prst="line">
              <a:avLst/>
            </a:prstGeom>
            <a:ln w="1085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186963" y="894412"/>
              <a:ext cx="3163787" cy="4616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021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46" name="AutoShape 46"/>
            <p:cNvSpPr/>
            <p:nvPr/>
          </p:nvSpPr>
          <p:spPr>
            <a:xfrm>
              <a:off x="0" y="1587033"/>
              <a:ext cx="4061898" cy="0"/>
            </a:xfrm>
            <a:prstGeom prst="line">
              <a:avLst/>
            </a:prstGeom>
            <a:ln w="10857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186963" y="1952080"/>
              <a:ext cx="3649054" cy="968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021"/>
                </a:lnSpc>
              </a:pPr>
              <a:r>
                <a:rPr lang="en-US" sz="2014">
                  <a:solidFill>
                    <a:srgbClr val="000000"/>
                  </a:solidFill>
                  <a:latin typeface="Montserrat"/>
                </a:rPr>
                <a:t>voa(): void</a:t>
              </a:r>
            </a:p>
            <a:p>
              <a:pPr marL="0" lvl="0" indent="0" algn="just">
                <a:lnSpc>
                  <a:spcPts val="3021"/>
                </a:lnSpc>
                <a:spcBef>
                  <a:spcPct val="0"/>
                </a:spcBef>
              </a:pPr>
              <a:r>
                <a:rPr lang="en-US" sz="2014">
                  <a:solidFill>
                    <a:srgbClr val="000000"/>
                  </a:solidFill>
                  <a:latin typeface="Montserrat"/>
                </a:rPr>
                <a:t>ecolocaliza(): void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689" y="4716943"/>
            <a:ext cx="16230600" cy="4541357"/>
            <a:chOff x="0" y="0"/>
            <a:chExt cx="21403936" cy="5988868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21340435" cy="5925368"/>
            </a:xfrm>
            <a:custGeom>
              <a:avLst/>
              <a:gdLst/>
              <a:ahLst/>
              <a:cxnLst/>
              <a:rect l="l" t="t" r="r" b="b"/>
              <a:pathLst>
                <a:path w="21340435" h="5925368">
                  <a:moveTo>
                    <a:pt x="21247726" y="5925368"/>
                  </a:moveTo>
                  <a:lnTo>
                    <a:pt x="92710" y="5925368"/>
                  </a:lnTo>
                  <a:cubicBezTo>
                    <a:pt x="41910" y="5925368"/>
                    <a:pt x="0" y="5883458"/>
                    <a:pt x="0" y="583265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1246457" y="0"/>
                  </a:lnTo>
                  <a:cubicBezTo>
                    <a:pt x="21297257" y="0"/>
                    <a:pt x="21339166" y="41910"/>
                    <a:pt x="21339166" y="92710"/>
                  </a:cubicBezTo>
                  <a:lnTo>
                    <a:pt x="21339166" y="5831388"/>
                  </a:lnTo>
                  <a:cubicBezTo>
                    <a:pt x="21340435" y="5883458"/>
                    <a:pt x="21298526" y="5925368"/>
                    <a:pt x="21247726" y="5925368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1403935" cy="5988868"/>
            </a:xfrm>
            <a:custGeom>
              <a:avLst/>
              <a:gdLst/>
              <a:ahLst/>
              <a:cxnLst/>
              <a:rect l="l" t="t" r="r" b="b"/>
              <a:pathLst>
                <a:path w="21403935" h="5988868">
                  <a:moveTo>
                    <a:pt x="21279476" y="59690"/>
                  </a:moveTo>
                  <a:cubicBezTo>
                    <a:pt x="21315035" y="59690"/>
                    <a:pt x="21344246" y="88900"/>
                    <a:pt x="21344246" y="124460"/>
                  </a:cubicBezTo>
                  <a:lnTo>
                    <a:pt x="21344246" y="5864408"/>
                  </a:lnTo>
                  <a:cubicBezTo>
                    <a:pt x="21344246" y="5899968"/>
                    <a:pt x="21315035" y="5929178"/>
                    <a:pt x="21279476" y="5929178"/>
                  </a:cubicBezTo>
                  <a:lnTo>
                    <a:pt x="124460" y="5929178"/>
                  </a:lnTo>
                  <a:cubicBezTo>
                    <a:pt x="88900" y="5929178"/>
                    <a:pt x="59690" y="5899968"/>
                    <a:pt x="59690" y="586440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279476" y="59690"/>
                  </a:lnTo>
                  <a:moveTo>
                    <a:pt x="2127947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864408"/>
                  </a:lnTo>
                  <a:cubicBezTo>
                    <a:pt x="0" y="5932988"/>
                    <a:pt x="55880" y="5988868"/>
                    <a:pt x="124460" y="5988868"/>
                  </a:cubicBezTo>
                  <a:lnTo>
                    <a:pt x="21279476" y="5988868"/>
                  </a:lnTo>
                  <a:cubicBezTo>
                    <a:pt x="21348057" y="5988868"/>
                    <a:pt x="21403935" y="5932988"/>
                    <a:pt x="21403935" y="5864408"/>
                  </a:cubicBezTo>
                  <a:lnTo>
                    <a:pt x="21403935" y="124460"/>
                  </a:lnTo>
                  <a:cubicBezTo>
                    <a:pt x="21403935" y="55880"/>
                    <a:pt x="21348057" y="0"/>
                    <a:pt x="2127947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AutoShape 5"/>
          <p:cNvSpPr/>
          <p:nvPr/>
        </p:nvSpPr>
        <p:spPr>
          <a:xfrm rot="2017">
            <a:off x="1028693" y="5334020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4776790" y="5218732"/>
            <a:ext cx="280984" cy="278202"/>
            <a:chOff x="0" y="0"/>
            <a:chExt cx="1008785" cy="998798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815767" y="5218732"/>
            <a:ext cx="280984" cy="278202"/>
            <a:chOff x="0" y="0"/>
            <a:chExt cx="1008785" cy="998798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018014" y="5628963"/>
            <a:ext cx="5876489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encapsulamento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95092" y="7625792"/>
            <a:ext cx="4722333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polimorfismo</a:t>
            </a:r>
          </a:p>
        </p:txBody>
      </p:sp>
      <p:sp>
        <p:nvSpPr>
          <p:cNvPr id="14" name="AutoShape 14"/>
          <p:cNvSpPr/>
          <p:nvPr/>
        </p:nvSpPr>
        <p:spPr>
          <a:xfrm rot="2017">
            <a:off x="1028693" y="7329529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4776790" y="7214240"/>
            <a:ext cx="280984" cy="278202"/>
            <a:chOff x="0" y="0"/>
            <a:chExt cx="1008785" cy="998798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2815767" y="7199953"/>
            <a:ext cx="280984" cy="278202"/>
            <a:chOff x="0" y="0"/>
            <a:chExt cx="1008785" cy="998798"/>
          </a:xfrm>
        </p:grpSpPr>
        <p:sp>
          <p:nvSpPr>
            <p:cNvPr id="19" name="Freeform 19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5316914" y="0"/>
            <a:ext cx="7654172" cy="4408030"/>
            <a:chOff x="0" y="0"/>
            <a:chExt cx="10205562" cy="5877373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856592"/>
              <a:ext cx="9965829" cy="230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01"/>
                </a:lnSpc>
              </a:pPr>
              <a:r>
                <a:rPr lang="en-US" sz="12401">
                  <a:solidFill>
                    <a:srgbClr val="000000"/>
                  </a:solidFill>
                  <a:latin typeface="Bebas Neue Bold"/>
                </a:rPr>
                <a:t>ORIENTADA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39733" y="3572565"/>
              <a:ext cx="9965829" cy="230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01"/>
                </a:lnSpc>
              </a:pPr>
              <a:r>
                <a:rPr lang="en-US" sz="12401">
                  <a:solidFill>
                    <a:srgbClr val="000000"/>
                  </a:solidFill>
                  <a:latin typeface="Bebas Neue Bold"/>
                </a:rPr>
                <a:t>OBJETOS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74652" y="3113771"/>
              <a:ext cx="1947516" cy="2046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177"/>
                </a:lnSpc>
              </a:pPr>
              <a:r>
                <a:rPr lang="en-US" sz="11177" dirty="0">
                  <a:solidFill>
                    <a:srgbClr val="B91646"/>
                  </a:solidFill>
                  <a:latin typeface="Brittany"/>
                </a:rPr>
                <a:t>a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961754" y="180975"/>
              <a:ext cx="6521787" cy="1709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327"/>
                </a:lnSpc>
              </a:pPr>
              <a:r>
                <a:rPr lang="en-US" sz="9327" dirty="0" err="1">
                  <a:solidFill>
                    <a:srgbClr val="B91646"/>
                  </a:solidFill>
                  <a:latin typeface="Brittany"/>
                </a:rPr>
                <a:t>programação</a:t>
              </a:r>
              <a:endParaRPr lang="en-US" sz="9327" dirty="0">
                <a:solidFill>
                  <a:srgbClr val="B91646"/>
                </a:solidFill>
                <a:latin typeface="Brittany"/>
              </a:endParaRPr>
            </a:p>
          </p:txBody>
        </p:sp>
      </p:grpSp>
      <p:sp>
        <p:nvSpPr>
          <p:cNvPr id="26" name="AutoShape 26"/>
          <p:cNvSpPr/>
          <p:nvPr/>
        </p:nvSpPr>
        <p:spPr>
          <a:xfrm rot="2017">
            <a:off x="1028682" y="4298492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2942952" y="5628963"/>
            <a:ext cx="3948660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Abstração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266381" y="7625792"/>
            <a:ext cx="3301802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herança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25018" y="7273779"/>
            <a:ext cx="6262480" cy="198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9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2199" y="3132013"/>
            <a:ext cx="4315881" cy="5643349"/>
            <a:chOff x="0" y="0"/>
            <a:chExt cx="864502" cy="11304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4502" cy="1130403"/>
            </a:xfrm>
            <a:custGeom>
              <a:avLst/>
              <a:gdLst/>
              <a:ahLst/>
              <a:cxnLst/>
              <a:rect l="l" t="t" r="r" b="b"/>
              <a:pathLst>
                <a:path w="864502" h="1130403">
                  <a:moveTo>
                    <a:pt x="0" y="0"/>
                  </a:moveTo>
                  <a:lnTo>
                    <a:pt x="864502" y="0"/>
                  </a:lnTo>
                  <a:lnTo>
                    <a:pt x="864502" y="1130403"/>
                  </a:lnTo>
                  <a:lnTo>
                    <a:pt x="0" y="113040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9575" y="2971723"/>
            <a:ext cx="4396601" cy="5668996"/>
            <a:chOff x="0" y="0"/>
            <a:chExt cx="880671" cy="11355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0671" cy="1135541"/>
            </a:xfrm>
            <a:custGeom>
              <a:avLst/>
              <a:gdLst/>
              <a:ahLst/>
              <a:cxnLst/>
              <a:rect l="l" t="t" r="r" b="b"/>
              <a:pathLst>
                <a:path w="880671" h="1135541">
                  <a:moveTo>
                    <a:pt x="0" y="0"/>
                  </a:moveTo>
                  <a:lnTo>
                    <a:pt x="880671" y="0"/>
                  </a:lnTo>
                  <a:lnTo>
                    <a:pt x="880671" y="1135541"/>
                  </a:lnTo>
                  <a:lnTo>
                    <a:pt x="0" y="1135541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9575" y="2971723"/>
            <a:ext cx="4396601" cy="421052"/>
            <a:chOff x="0" y="0"/>
            <a:chExt cx="1206023" cy="1154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6023" cy="115498"/>
            </a:xfrm>
            <a:custGeom>
              <a:avLst/>
              <a:gdLst/>
              <a:ahLst/>
              <a:cxnLst/>
              <a:rect l="l" t="t" r="r" b="b"/>
              <a:pathLst>
                <a:path w="1206023" h="115498">
                  <a:moveTo>
                    <a:pt x="0" y="0"/>
                  </a:moveTo>
                  <a:lnTo>
                    <a:pt x="1206023" y="0"/>
                  </a:lnTo>
                  <a:lnTo>
                    <a:pt x="1206023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 t="25116" r="5098" b="33458"/>
          <a:stretch>
            <a:fillRect/>
          </a:stretch>
        </p:blipFill>
        <p:spPr>
          <a:xfrm>
            <a:off x="1116942" y="3072277"/>
            <a:ext cx="671822" cy="21994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31562" y="3517415"/>
            <a:ext cx="3575928" cy="490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9"/>
              </a:lnSpc>
            </a:pPr>
            <a:r>
              <a:rPr lang="en-US" sz="1564">
                <a:solidFill>
                  <a:srgbClr val="FE8CFE"/>
                </a:solidFill>
                <a:latin typeface="Fira Code"/>
              </a:rPr>
              <a:t>abstract </a:t>
            </a:r>
            <a:r>
              <a:rPr lang="en-US" sz="1564">
                <a:solidFill>
                  <a:srgbClr val="2DBEB1"/>
                </a:solidFill>
                <a:latin typeface="Fira Code"/>
              </a:rPr>
              <a:t>class 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Mamifero {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E8CFE"/>
                </a:solidFill>
                <a:latin typeface="Fira Code"/>
              </a:rPr>
              <a:t>  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cor: </a:t>
            </a:r>
            <a:r>
              <a:rPr lang="en-US" sz="1564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564">
                <a:solidFill>
                  <a:srgbClr val="2DBEB1"/>
                </a:solidFill>
                <a:latin typeface="Fira Code"/>
              </a:rPr>
              <a:t>constructor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(cor: </a:t>
            </a:r>
            <a:r>
              <a:rPr lang="en-US" sz="1564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) {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   </a:t>
            </a:r>
            <a:r>
              <a:rPr lang="en-US" sz="1564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.cor = cor;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564">
                <a:solidFill>
                  <a:srgbClr val="F8BFA7"/>
                </a:solidFill>
                <a:latin typeface="Fira Code"/>
              </a:rPr>
              <a:t>amamenta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564">
                <a:solidFill>
                  <a:srgbClr val="70FEFE"/>
                </a:solidFill>
                <a:latin typeface="Fira Code"/>
              </a:rPr>
              <a:t>void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 {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564">
                <a:solidFill>
                  <a:srgbClr val="3ABDC4"/>
                </a:solidFill>
                <a:latin typeface="Fira Code"/>
              </a:rPr>
              <a:t>// implementação do método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89"/>
              </a:lnSpc>
            </a:pPr>
            <a:endParaRPr lang="en-US" sz="1564">
              <a:solidFill>
                <a:srgbClr val="FBF3E4"/>
              </a:solidFill>
              <a:latin typeface="Fira Code"/>
            </a:endParaRP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564">
                <a:solidFill>
                  <a:srgbClr val="F8BFA7"/>
                </a:solidFill>
                <a:latin typeface="Fira Code"/>
              </a:rPr>
              <a:t>fazCoco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564">
                <a:solidFill>
                  <a:srgbClr val="70FEFE"/>
                </a:solidFill>
                <a:latin typeface="Fira Code"/>
              </a:rPr>
              <a:t>Coco 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{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564">
                <a:solidFill>
                  <a:srgbClr val="2DBEB1"/>
                </a:solidFill>
                <a:latin typeface="Fira Code"/>
              </a:rPr>
              <a:t>// implementação do método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564">
                <a:solidFill>
                  <a:srgbClr val="FE8CFE"/>
                </a:solidFill>
                <a:latin typeface="Fira Code"/>
              </a:rPr>
              <a:t>abstract </a:t>
            </a:r>
            <a:r>
              <a:rPr lang="en-US" sz="1564">
                <a:solidFill>
                  <a:srgbClr val="F8BFA7"/>
                </a:solidFill>
                <a:latin typeface="Fira Code"/>
              </a:rPr>
              <a:t>comunica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564">
                <a:solidFill>
                  <a:srgbClr val="70FEFE"/>
                </a:solidFill>
                <a:latin typeface="Fira Code"/>
              </a:rPr>
              <a:t>void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564">
                <a:solidFill>
                  <a:srgbClr val="FE8CFE"/>
                </a:solidFill>
                <a:latin typeface="Fira Code"/>
              </a:rPr>
              <a:t>abstract </a:t>
            </a:r>
            <a:r>
              <a:rPr lang="en-US" sz="1564">
                <a:solidFill>
                  <a:srgbClr val="F8BFA7"/>
                </a:solidFill>
                <a:latin typeface="Fira Code"/>
              </a:rPr>
              <a:t>desloca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564">
                <a:solidFill>
                  <a:srgbClr val="70FEFE"/>
                </a:solidFill>
                <a:latin typeface="Fira Code"/>
              </a:rPr>
              <a:t>void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}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164553" y="1594735"/>
            <a:ext cx="5517783" cy="7257819"/>
            <a:chOff x="0" y="0"/>
            <a:chExt cx="1105252" cy="145379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05252" cy="1453794"/>
            </a:xfrm>
            <a:custGeom>
              <a:avLst/>
              <a:gdLst/>
              <a:ahLst/>
              <a:cxnLst/>
              <a:rect l="l" t="t" r="r" b="b"/>
              <a:pathLst>
                <a:path w="1105252" h="1453794">
                  <a:moveTo>
                    <a:pt x="0" y="0"/>
                  </a:moveTo>
                  <a:lnTo>
                    <a:pt x="1105252" y="0"/>
                  </a:lnTo>
                  <a:lnTo>
                    <a:pt x="1105252" y="1453794"/>
                  </a:lnTo>
                  <a:lnTo>
                    <a:pt x="0" y="145379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01928" y="1434445"/>
            <a:ext cx="5663683" cy="7251914"/>
            <a:chOff x="0" y="0"/>
            <a:chExt cx="1134476" cy="145261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34476" cy="1452611"/>
            </a:xfrm>
            <a:custGeom>
              <a:avLst/>
              <a:gdLst/>
              <a:ahLst/>
              <a:cxnLst/>
              <a:rect l="l" t="t" r="r" b="b"/>
              <a:pathLst>
                <a:path w="1134476" h="1452611">
                  <a:moveTo>
                    <a:pt x="0" y="0"/>
                  </a:moveTo>
                  <a:lnTo>
                    <a:pt x="1134476" y="0"/>
                  </a:lnTo>
                  <a:lnTo>
                    <a:pt x="1134476" y="1452611"/>
                  </a:lnTo>
                  <a:lnTo>
                    <a:pt x="0" y="1452611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301928" y="1434445"/>
            <a:ext cx="5663683" cy="421052"/>
            <a:chOff x="0" y="0"/>
            <a:chExt cx="1553594" cy="1154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53594" cy="115498"/>
            </a:xfrm>
            <a:custGeom>
              <a:avLst/>
              <a:gdLst/>
              <a:ahLst/>
              <a:cxnLst/>
              <a:rect l="l" t="t" r="r" b="b"/>
              <a:pathLst>
                <a:path w="1553594" h="115498">
                  <a:moveTo>
                    <a:pt x="0" y="0"/>
                  </a:moveTo>
                  <a:lnTo>
                    <a:pt x="1553594" y="0"/>
                  </a:lnTo>
                  <a:lnTo>
                    <a:pt x="1553594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rcRect t="25116" r="5098" b="33458"/>
          <a:stretch>
            <a:fillRect/>
          </a:stretch>
        </p:blipFill>
        <p:spPr>
          <a:xfrm>
            <a:off x="6409295" y="1535000"/>
            <a:ext cx="671822" cy="219944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523915" y="1943100"/>
            <a:ext cx="5006418" cy="6753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2DBEB1"/>
                </a:solidFill>
                <a:latin typeface="Fira Code"/>
              </a:rPr>
              <a:t>class </a:t>
            </a:r>
            <a:r>
              <a:rPr lang="en-US" sz="1400" dirty="0" err="1">
                <a:solidFill>
                  <a:srgbClr val="FBF3E4"/>
                </a:solidFill>
                <a:latin typeface="Fira Code"/>
              </a:rPr>
              <a:t>Cachorro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 </a:t>
            </a:r>
            <a:r>
              <a:rPr lang="en-US" sz="1400" dirty="0">
                <a:solidFill>
                  <a:srgbClr val="FE8CFE"/>
                </a:solidFill>
                <a:latin typeface="Fira Code"/>
              </a:rPr>
              <a:t>extends </a:t>
            </a:r>
            <a:r>
              <a:rPr lang="en-US" sz="1400" dirty="0" err="1">
                <a:solidFill>
                  <a:srgbClr val="FBF3E4"/>
                </a:solidFill>
                <a:latin typeface="Fira Code"/>
              </a:rPr>
              <a:t>Mamifero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 {</a:t>
            </a: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E8CFE"/>
                </a:solidFill>
                <a:latin typeface="Fira Code"/>
              </a:rPr>
              <a:t>  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raca: 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</a:t>
            </a: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400" dirty="0">
                <a:solidFill>
                  <a:srgbClr val="2DBEB1"/>
                </a:solidFill>
                <a:latin typeface="Fira Code"/>
              </a:rPr>
              <a:t>constructor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(</a:t>
            </a:r>
            <a:r>
              <a:rPr lang="en-US" sz="1400" dirty="0" err="1">
                <a:solidFill>
                  <a:srgbClr val="FBF3E4"/>
                </a:solidFill>
                <a:latin typeface="Fira Code"/>
              </a:rPr>
              <a:t>cor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: 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,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 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raca: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 string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) {</a:t>
            </a: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 </a:t>
            </a:r>
            <a:r>
              <a:rPr lang="en-US" sz="1400" dirty="0">
                <a:solidFill>
                  <a:srgbClr val="FE8CFE"/>
                </a:solidFill>
                <a:latin typeface="Fira Code"/>
              </a:rPr>
              <a:t>super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(</a:t>
            </a:r>
            <a:r>
              <a:rPr lang="en-US" sz="1400" dirty="0" err="1">
                <a:solidFill>
                  <a:srgbClr val="FBF3E4"/>
                </a:solidFill>
                <a:latin typeface="Fira Code"/>
              </a:rPr>
              <a:t>cor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)</a:t>
            </a: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 </a:t>
            </a:r>
            <a:r>
              <a:rPr lang="en-US" sz="1400" dirty="0" err="1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400" dirty="0" err="1">
                <a:solidFill>
                  <a:srgbClr val="FBF3E4"/>
                </a:solidFill>
                <a:latin typeface="Fira Code"/>
              </a:rPr>
              <a:t>.raca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 = raca;</a:t>
            </a: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</a:t>
            </a: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400" dirty="0">
                <a:solidFill>
                  <a:srgbClr val="FE8CFE"/>
                </a:solidFill>
                <a:latin typeface="Fira Code"/>
              </a:rPr>
              <a:t>private </a:t>
            </a:r>
            <a:r>
              <a:rPr lang="en-US" sz="1400" dirty="0">
                <a:solidFill>
                  <a:srgbClr val="F8BFA7"/>
                </a:solidFill>
                <a:latin typeface="Fira Code"/>
              </a:rPr>
              <a:t>late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void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 {</a:t>
            </a: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400" dirty="0">
                <a:solidFill>
                  <a:srgbClr val="3ABDC4"/>
                </a:solidFill>
                <a:latin typeface="Fira Code"/>
              </a:rPr>
              <a:t>// </a:t>
            </a:r>
            <a:r>
              <a:rPr lang="en-US" sz="1400" dirty="0" err="1">
                <a:solidFill>
                  <a:srgbClr val="3ABDC4"/>
                </a:solidFill>
                <a:latin typeface="Fira Code"/>
              </a:rPr>
              <a:t>implementação</a:t>
            </a:r>
            <a:r>
              <a:rPr lang="en-US" sz="1400" dirty="0">
                <a:solidFill>
                  <a:srgbClr val="3ABDC4"/>
                </a:solidFill>
                <a:latin typeface="Fira Code"/>
              </a:rPr>
              <a:t> do </a:t>
            </a:r>
            <a:r>
              <a:rPr lang="en-US" sz="1400" dirty="0" err="1">
                <a:solidFill>
                  <a:srgbClr val="3ABDC4"/>
                </a:solidFill>
                <a:latin typeface="Fira Code"/>
              </a:rPr>
              <a:t>método</a:t>
            </a:r>
            <a:endParaRPr lang="en-US" sz="1400" dirty="0">
              <a:solidFill>
                <a:srgbClr val="3ABDC4"/>
              </a:solidFill>
              <a:latin typeface="Fira Code"/>
            </a:endParaRP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89"/>
              </a:lnSpc>
            </a:pPr>
            <a:endParaRPr lang="en-US" sz="1400" dirty="0">
              <a:solidFill>
                <a:srgbClr val="FBF3E4"/>
              </a:solidFill>
              <a:latin typeface="Fira Code"/>
            </a:endParaRP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400" dirty="0">
                <a:solidFill>
                  <a:srgbClr val="FE8CFE"/>
                </a:solidFill>
                <a:latin typeface="Fira Code"/>
              </a:rPr>
              <a:t>private </a:t>
            </a:r>
            <a:r>
              <a:rPr lang="en-US" sz="1400" dirty="0" err="1">
                <a:solidFill>
                  <a:srgbClr val="F8BFA7"/>
                </a:solidFill>
                <a:latin typeface="Fira Code"/>
              </a:rPr>
              <a:t>corre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void 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{</a:t>
            </a: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400" dirty="0">
                <a:solidFill>
                  <a:srgbClr val="2DBEB1"/>
                </a:solidFill>
                <a:latin typeface="Fira Code"/>
              </a:rPr>
              <a:t>// </a:t>
            </a:r>
            <a:r>
              <a:rPr lang="en-US" sz="1400" dirty="0" err="1">
                <a:solidFill>
                  <a:srgbClr val="2DBEB1"/>
                </a:solidFill>
                <a:latin typeface="Fira Code"/>
              </a:rPr>
              <a:t>implementação</a:t>
            </a:r>
            <a:r>
              <a:rPr lang="en-US" sz="1400" dirty="0">
                <a:solidFill>
                  <a:srgbClr val="2DBEB1"/>
                </a:solidFill>
                <a:latin typeface="Fira Code"/>
              </a:rPr>
              <a:t> do </a:t>
            </a:r>
            <a:r>
              <a:rPr lang="en-US" sz="1400" dirty="0" err="1">
                <a:solidFill>
                  <a:srgbClr val="2DBEB1"/>
                </a:solidFill>
                <a:latin typeface="Fira Code"/>
              </a:rPr>
              <a:t>método</a:t>
            </a:r>
            <a:endParaRPr lang="en-US" sz="1400" dirty="0">
              <a:solidFill>
                <a:srgbClr val="2DBEB1"/>
              </a:solidFill>
              <a:latin typeface="Fira Code"/>
            </a:endParaRP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}      </a:t>
            </a:r>
          </a:p>
          <a:p>
            <a:pPr>
              <a:lnSpc>
                <a:spcPts val="2189"/>
              </a:lnSpc>
            </a:pPr>
            <a:endParaRPr lang="en-US" sz="1400" dirty="0">
              <a:solidFill>
                <a:srgbClr val="FBF3E4"/>
              </a:solidFill>
              <a:latin typeface="Fira Code"/>
            </a:endParaRP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400" dirty="0" err="1">
                <a:solidFill>
                  <a:srgbClr val="F8BFA7"/>
                </a:solidFill>
                <a:latin typeface="Fira Code"/>
              </a:rPr>
              <a:t>comunica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void 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{</a:t>
            </a: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400" dirty="0" err="1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400" dirty="0" err="1">
                <a:solidFill>
                  <a:srgbClr val="FBF3E4"/>
                </a:solidFill>
                <a:latin typeface="Fira Code"/>
              </a:rPr>
              <a:t>.late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();</a:t>
            </a: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89"/>
              </a:lnSpc>
            </a:pPr>
            <a:endParaRPr lang="en-US" sz="1400" dirty="0">
              <a:solidFill>
                <a:srgbClr val="FBF3E4"/>
              </a:solidFill>
              <a:latin typeface="Fira Code"/>
            </a:endParaRP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400" dirty="0" err="1">
                <a:solidFill>
                  <a:srgbClr val="F8BFA7"/>
                </a:solidFill>
                <a:latin typeface="Fira Code"/>
              </a:rPr>
              <a:t>desloca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400" dirty="0">
                <a:solidFill>
                  <a:srgbClr val="70FEFE"/>
                </a:solidFill>
                <a:latin typeface="Fira Code"/>
              </a:rPr>
              <a:t>void 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{</a:t>
            </a: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400" dirty="0" err="1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400" dirty="0" err="1">
                <a:solidFill>
                  <a:srgbClr val="FBF3E4"/>
                </a:solidFill>
                <a:latin typeface="Fira Code"/>
              </a:rPr>
              <a:t>.corre</a:t>
            </a:r>
            <a:r>
              <a:rPr lang="en-US" sz="1400" dirty="0">
                <a:solidFill>
                  <a:srgbClr val="FBF3E4"/>
                </a:solidFill>
                <a:latin typeface="Fira Code"/>
              </a:rPr>
              <a:t>();</a:t>
            </a: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89"/>
              </a:lnSpc>
            </a:pPr>
            <a:r>
              <a:rPr lang="en-US" sz="1400" dirty="0">
                <a:solidFill>
                  <a:srgbClr val="FBF3E4"/>
                </a:solidFill>
                <a:latin typeface="Fira Code"/>
              </a:rPr>
              <a:t>}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1152525"/>
            <a:ext cx="4500556" cy="101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>
                <a:solidFill>
                  <a:srgbClr val="B91646"/>
                </a:solidFill>
                <a:latin typeface="Bebas Neue Bold"/>
              </a:rPr>
              <a:t>POLIMORFISMO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2801500" y="2320107"/>
            <a:ext cx="4385495" cy="6532447"/>
            <a:chOff x="0" y="0"/>
            <a:chExt cx="878446" cy="130849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8446" cy="1308496"/>
            </a:xfrm>
            <a:custGeom>
              <a:avLst/>
              <a:gdLst/>
              <a:ahLst/>
              <a:cxnLst/>
              <a:rect l="l" t="t" r="r" b="b"/>
              <a:pathLst>
                <a:path w="878446" h="1308496">
                  <a:moveTo>
                    <a:pt x="0" y="0"/>
                  </a:moveTo>
                  <a:lnTo>
                    <a:pt x="878446" y="0"/>
                  </a:lnTo>
                  <a:lnTo>
                    <a:pt x="878446" y="1308496"/>
                  </a:lnTo>
                  <a:lnTo>
                    <a:pt x="0" y="130849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938875" y="2159817"/>
            <a:ext cx="4476925" cy="6508850"/>
            <a:chOff x="0" y="0"/>
            <a:chExt cx="896760" cy="130377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96760" cy="1303770"/>
            </a:xfrm>
            <a:custGeom>
              <a:avLst/>
              <a:gdLst/>
              <a:ahLst/>
              <a:cxnLst/>
              <a:rect l="l" t="t" r="r" b="b"/>
              <a:pathLst>
                <a:path w="896760" h="1303770">
                  <a:moveTo>
                    <a:pt x="0" y="0"/>
                  </a:moveTo>
                  <a:lnTo>
                    <a:pt x="896760" y="0"/>
                  </a:lnTo>
                  <a:lnTo>
                    <a:pt x="896760" y="1303770"/>
                  </a:lnTo>
                  <a:lnTo>
                    <a:pt x="0" y="1303770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938875" y="2159817"/>
            <a:ext cx="4476925" cy="421052"/>
            <a:chOff x="0" y="0"/>
            <a:chExt cx="1228057" cy="11549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228057" cy="115498"/>
            </a:xfrm>
            <a:custGeom>
              <a:avLst/>
              <a:gdLst/>
              <a:ahLst/>
              <a:cxnLst/>
              <a:rect l="l" t="t" r="r" b="b"/>
              <a:pathLst>
                <a:path w="1228057" h="115498">
                  <a:moveTo>
                    <a:pt x="0" y="0"/>
                  </a:moveTo>
                  <a:lnTo>
                    <a:pt x="1228057" y="0"/>
                  </a:lnTo>
                  <a:lnTo>
                    <a:pt x="1228057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"/>
          <a:srcRect t="25116" r="5098" b="33458"/>
          <a:stretch>
            <a:fillRect/>
          </a:stretch>
        </p:blipFill>
        <p:spPr>
          <a:xfrm>
            <a:off x="13046242" y="2260372"/>
            <a:ext cx="671822" cy="219944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3160862" y="2705510"/>
            <a:ext cx="3814363" cy="572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9"/>
              </a:lnSpc>
            </a:pPr>
            <a:r>
              <a:rPr lang="en-US" sz="1564">
                <a:solidFill>
                  <a:srgbClr val="2DBEB1"/>
                </a:solidFill>
                <a:latin typeface="Fira Code"/>
              </a:rPr>
              <a:t>class 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Morcego </a:t>
            </a:r>
            <a:r>
              <a:rPr lang="en-US" sz="1564">
                <a:solidFill>
                  <a:srgbClr val="FE8CFE"/>
                </a:solidFill>
                <a:latin typeface="Fira Code"/>
              </a:rPr>
              <a:t>extends 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Mamifero {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564">
                <a:solidFill>
                  <a:srgbClr val="2DBEB1"/>
                </a:solidFill>
                <a:latin typeface="Fira Code"/>
              </a:rPr>
              <a:t>constructor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(cor: </a:t>
            </a:r>
            <a:r>
              <a:rPr lang="en-US" sz="1564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) {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   </a:t>
            </a:r>
            <a:r>
              <a:rPr lang="en-US" sz="1564">
                <a:solidFill>
                  <a:srgbClr val="FE8CFE"/>
                </a:solidFill>
                <a:latin typeface="Fira Code"/>
              </a:rPr>
              <a:t>super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(cor)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564">
                <a:solidFill>
                  <a:srgbClr val="FE8CFE"/>
                </a:solidFill>
                <a:latin typeface="Fira Code"/>
              </a:rPr>
              <a:t>private </a:t>
            </a:r>
            <a:r>
              <a:rPr lang="en-US" sz="1564">
                <a:solidFill>
                  <a:srgbClr val="F8BFA7"/>
                </a:solidFill>
                <a:latin typeface="Fira Code"/>
              </a:rPr>
              <a:t>ecolocaliza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564">
                <a:solidFill>
                  <a:srgbClr val="70FEFE"/>
                </a:solidFill>
                <a:latin typeface="Fira Code"/>
              </a:rPr>
              <a:t>void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 {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564">
                <a:solidFill>
                  <a:srgbClr val="3ABDC4"/>
                </a:solidFill>
                <a:latin typeface="Fira Code"/>
              </a:rPr>
              <a:t>// implementação do método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89"/>
              </a:lnSpc>
            </a:pPr>
            <a:endParaRPr lang="en-US" sz="1564">
              <a:solidFill>
                <a:srgbClr val="FBF3E4"/>
              </a:solidFill>
              <a:latin typeface="Fira Code"/>
            </a:endParaRP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564">
                <a:solidFill>
                  <a:srgbClr val="FE8CFE"/>
                </a:solidFill>
                <a:latin typeface="Fira Code"/>
              </a:rPr>
              <a:t>private </a:t>
            </a:r>
            <a:r>
              <a:rPr lang="en-US" sz="1564">
                <a:solidFill>
                  <a:srgbClr val="F8BFA7"/>
                </a:solidFill>
                <a:latin typeface="Fira Code"/>
              </a:rPr>
              <a:t>voa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564">
                <a:solidFill>
                  <a:srgbClr val="70FEFE"/>
                </a:solidFill>
                <a:latin typeface="Fira Code"/>
              </a:rPr>
              <a:t>void 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{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564">
                <a:solidFill>
                  <a:srgbClr val="2DBEB1"/>
                </a:solidFill>
                <a:latin typeface="Fira Code"/>
              </a:rPr>
              <a:t>// implementação do método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}      </a:t>
            </a:r>
          </a:p>
          <a:p>
            <a:pPr>
              <a:lnSpc>
                <a:spcPts val="2189"/>
              </a:lnSpc>
            </a:pPr>
            <a:endParaRPr lang="en-US" sz="1564">
              <a:solidFill>
                <a:srgbClr val="FBF3E4"/>
              </a:solidFill>
              <a:latin typeface="Fira Code"/>
            </a:endParaRP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564">
                <a:solidFill>
                  <a:srgbClr val="F8BFA7"/>
                </a:solidFill>
                <a:latin typeface="Fira Code"/>
              </a:rPr>
              <a:t>comunica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564">
                <a:solidFill>
                  <a:srgbClr val="70FEFE"/>
                </a:solidFill>
                <a:latin typeface="Fira Code"/>
              </a:rPr>
              <a:t>void 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{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564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.ecolocaliza();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89"/>
              </a:lnSpc>
            </a:pPr>
            <a:endParaRPr lang="en-US" sz="1564">
              <a:solidFill>
                <a:srgbClr val="FBF3E4"/>
              </a:solidFill>
              <a:latin typeface="Fira Code"/>
            </a:endParaRP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564">
                <a:solidFill>
                  <a:srgbClr val="F8BFA7"/>
                </a:solidFill>
                <a:latin typeface="Fira Code"/>
              </a:rPr>
              <a:t>desloca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564">
                <a:solidFill>
                  <a:srgbClr val="70FEFE"/>
                </a:solidFill>
                <a:latin typeface="Fira Code"/>
              </a:rPr>
              <a:t>void 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{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564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564">
                <a:solidFill>
                  <a:srgbClr val="FBF3E4"/>
                </a:solidFill>
                <a:latin typeface="Fira Code"/>
              </a:rPr>
              <a:t>.voa();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189"/>
              </a:lnSpc>
            </a:pPr>
            <a:r>
              <a:rPr lang="en-US" sz="1564">
                <a:solidFill>
                  <a:srgbClr val="FBF3E4"/>
                </a:solidFill>
                <a:latin typeface="Fira Code"/>
              </a:rPr>
              <a:t>}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52525"/>
            <a:ext cx="4500556" cy="101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 dirty="0">
                <a:solidFill>
                  <a:srgbClr val="B91646"/>
                </a:solidFill>
                <a:latin typeface="Bebas Neue Bold"/>
              </a:rPr>
              <a:t>POLIMORFISMO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915137" y="3296880"/>
            <a:ext cx="3885533" cy="3693239"/>
            <a:chOff x="0" y="0"/>
            <a:chExt cx="5180711" cy="492431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180711" cy="4924319"/>
              <a:chOff x="0" y="0"/>
              <a:chExt cx="18218478" cy="1731685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1750" y="31750"/>
                <a:ext cx="18154979" cy="17253352"/>
              </a:xfrm>
              <a:custGeom>
                <a:avLst/>
                <a:gdLst/>
                <a:ahLst/>
                <a:cxnLst/>
                <a:rect l="l" t="t" r="r" b="b"/>
                <a:pathLst>
                  <a:path w="18154979" h="17253352">
                    <a:moveTo>
                      <a:pt x="18062268" y="17253352"/>
                    </a:moveTo>
                    <a:lnTo>
                      <a:pt x="92710" y="17253352"/>
                    </a:lnTo>
                    <a:cubicBezTo>
                      <a:pt x="41910" y="17253352"/>
                      <a:pt x="0" y="17211441"/>
                      <a:pt x="0" y="17160641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17159371"/>
                    </a:lnTo>
                    <a:cubicBezTo>
                      <a:pt x="18154979" y="17211441"/>
                      <a:pt x="18113068" y="17253352"/>
                      <a:pt x="18062268" y="17253352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18218479" cy="17316852"/>
              </a:xfrm>
              <a:custGeom>
                <a:avLst/>
                <a:gdLst/>
                <a:ahLst/>
                <a:cxnLst/>
                <a:rect l="l" t="t" r="r" b="b"/>
                <a:pathLst>
                  <a:path w="18218479" h="17316852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17192391"/>
                    </a:lnTo>
                    <a:cubicBezTo>
                      <a:pt x="18158788" y="17227952"/>
                      <a:pt x="18129579" y="17257162"/>
                      <a:pt x="18094018" y="17257162"/>
                    </a:cubicBezTo>
                    <a:lnTo>
                      <a:pt x="124460" y="17257162"/>
                    </a:lnTo>
                    <a:cubicBezTo>
                      <a:pt x="88900" y="17257162"/>
                      <a:pt x="59690" y="17227952"/>
                      <a:pt x="59690" y="1719239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192391"/>
                    </a:lnTo>
                    <a:cubicBezTo>
                      <a:pt x="0" y="17260971"/>
                      <a:pt x="55880" y="17316852"/>
                      <a:pt x="124460" y="17316852"/>
                    </a:cubicBezTo>
                    <a:lnTo>
                      <a:pt x="18094018" y="17316852"/>
                    </a:lnTo>
                    <a:cubicBezTo>
                      <a:pt x="18162598" y="17316852"/>
                      <a:pt x="18218479" y="17260971"/>
                      <a:pt x="18218479" y="17192391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99308" y="105302"/>
              <a:ext cx="4782096" cy="1505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71"/>
                </a:lnSpc>
              </a:pPr>
              <a:r>
                <a:rPr lang="en-US" sz="3114">
                  <a:solidFill>
                    <a:srgbClr val="000000"/>
                  </a:solidFill>
                  <a:latin typeface="Montserrat"/>
                </a:rPr>
                <a:t>&lt;interface&gt;</a:t>
              </a:r>
            </a:p>
            <a:p>
              <a:pPr marL="0" lvl="0" indent="0" algn="ctr">
                <a:lnSpc>
                  <a:spcPts val="4671"/>
                </a:lnSpc>
                <a:spcBef>
                  <a:spcPct val="0"/>
                </a:spcBef>
              </a:pPr>
              <a:r>
                <a:rPr lang="en-US" sz="3114">
                  <a:solidFill>
                    <a:srgbClr val="000000"/>
                  </a:solidFill>
                  <a:latin typeface="Montserrat"/>
                </a:rPr>
                <a:t>Cacador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1929677"/>
              <a:ext cx="5180711" cy="0"/>
            </a:xfrm>
            <a:prstGeom prst="line">
              <a:avLst/>
            </a:prstGeom>
            <a:ln w="1678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>
              <a:off x="0" y="3242730"/>
              <a:ext cx="5180711" cy="0"/>
            </a:xfrm>
            <a:prstGeom prst="line">
              <a:avLst/>
            </a:prstGeom>
            <a:ln w="1678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289069" y="3809778"/>
              <a:ext cx="4692334" cy="711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671"/>
                </a:lnSpc>
                <a:spcBef>
                  <a:spcPct val="0"/>
                </a:spcBef>
              </a:pPr>
              <a:r>
                <a:rPr lang="en-US" sz="3114">
                  <a:solidFill>
                    <a:srgbClr val="000000"/>
                  </a:solidFill>
                  <a:latin typeface="Montserrat"/>
                </a:rPr>
                <a:t>rastreia(): void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81234" y="4934608"/>
            <a:ext cx="1562949" cy="417760"/>
            <a:chOff x="0" y="0"/>
            <a:chExt cx="570168" cy="152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181234" y="2545996"/>
            <a:ext cx="1562949" cy="417760"/>
            <a:chOff x="0" y="0"/>
            <a:chExt cx="570168" cy="152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91646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0181234" y="5583387"/>
            <a:ext cx="7078066" cy="84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 Bold"/>
              </a:rPr>
              <a:t>NÃO </a:t>
            </a:r>
            <a:r>
              <a:rPr lang="en-US" sz="2271">
                <a:solidFill>
                  <a:srgbClr val="000000"/>
                </a:solidFill>
                <a:latin typeface="Montserrat"/>
              </a:rPr>
              <a:t>permite a </a:t>
            </a:r>
            <a:r>
              <a:rPr lang="en-US" sz="2271">
                <a:solidFill>
                  <a:srgbClr val="000000"/>
                </a:solidFill>
                <a:latin typeface="Montserrat Bold"/>
              </a:rPr>
              <a:t>IMPLEMENTAÇÃO </a:t>
            </a:r>
            <a:r>
              <a:rPr lang="en-US" sz="2271">
                <a:solidFill>
                  <a:srgbClr val="000000"/>
                </a:solidFill>
                <a:latin typeface="Montserrat"/>
              </a:rPr>
              <a:t>de métodos. </a:t>
            </a:r>
            <a:r>
              <a:rPr lang="en-US" sz="2271">
                <a:solidFill>
                  <a:srgbClr val="000000"/>
                </a:solidFill>
                <a:latin typeface="Montserrat Bold"/>
              </a:rPr>
              <a:t>TODOS </a:t>
            </a:r>
            <a:r>
              <a:rPr lang="en-US" sz="2271">
                <a:solidFill>
                  <a:srgbClr val="000000"/>
                </a:solidFill>
                <a:latin typeface="Montserrat"/>
              </a:rPr>
              <a:t>os métodos são </a:t>
            </a:r>
            <a:r>
              <a:rPr lang="en-US" sz="2271">
                <a:solidFill>
                  <a:srgbClr val="000000"/>
                </a:solidFill>
                <a:latin typeface="Montserrat Bold"/>
              </a:rPr>
              <a:t>ABSTRATOS</a:t>
            </a:r>
            <a:r>
              <a:rPr lang="en-US" sz="2271">
                <a:solidFill>
                  <a:srgbClr val="000000"/>
                </a:solidFill>
                <a:latin typeface="Montserrat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81234" y="3192356"/>
            <a:ext cx="7078066" cy="127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 dirty="0">
                <a:solidFill>
                  <a:srgbClr val="000000"/>
                </a:solidFill>
                <a:latin typeface="Montserrat Bold"/>
              </a:rPr>
              <a:t>INTERFACES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podem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ser vistas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como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classes </a:t>
            </a:r>
            <a:r>
              <a:rPr lang="en-US" sz="2271" dirty="0">
                <a:solidFill>
                  <a:srgbClr val="000000"/>
                </a:solidFill>
                <a:latin typeface="Montserrat Bold"/>
              </a:rPr>
              <a:t>ABSTRATAS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mais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>
                <a:solidFill>
                  <a:srgbClr val="000000"/>
                </a:solidFill>
                <a:latin typeface="Montserrat Bold"/>
              </a:rPr>
              <a:t>LIMITADAS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.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Também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não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podem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ser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instanciadas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diretamente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.  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244612" y="6050382"/>
            <a:ext cx="3885533" cy="3693239"/>
            <a:chOff x="0" y="0"/>
            <a:chExt cx="5180711" cy="4924319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5180711" cy="4924319"/>
              <a:chOff x="0" y="0"/>
              <a:chExt cx="18218478" cy="17316851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18154979" cy="17253352"/>
              </a:xfrm>
              <a:custGeom>
                <a:avLst/>
                <a:gdLst/>
                <a:ahLst/>
                <a:cxnLst/>
                <a:rect l="l" t="t" r="r" b="b"/>
                <a:pathLst>
                  <a:path w="18154979" h="17253352">
                    <a:moveTo>
                      <a:pt x="18062268" y="17253352"/>
                    </a:moveTo>
                    <a:lnTo>
                      <a:pt x="92710" y="17253352"/>
                    </a:lnTo>
                    <a:cubicBezTo>
                      <a:pt x="41910" y="17253352"/>
                      <a:pt x="0" y="17211441"/>
                      <a:pt x="0" y="17160641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17159371"/>
                    </a:lnTo>
                    <a:cubicBezTo>
                      <a:pt x="18154979" y="17211441"/>
                      <a:pt x="18113068" y="17253352"/>
                      <a:pt x="18062268" y="17253352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18218479" cy="17316852"/>
              </a:xfrm>
              <a:custGeom>
                <a:avLst/>
                <a:gdLst/>
                <a:ahLst/>
                <a:cxnLst/>
                <a:rect l="l" t="t" r="r" b="b"/>
                <a:pathLst>
                  <a:path w="18218479" h="17316852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17192391"/>
                    </a:lnTo>
                    <a:cubicBezTo>
                      <a:pt x="18158788" y="17227952"/>
                      <a:pt x="18129579" y="17257162"/>
                      <a:pt x="18094018" y="17257162"/>
                    </a:cubicBezTo>
                    <a:lnTo>
                      <a:pt x="124460" y="17257162"/>
                    </a:lnTo>
                    <a:cubicBezTo>
                      <a:pt x="88900" y="17257162"/>
                      <a:pt x="59690" y="17227952"/>
                      <a:pt x="59690" y="1719239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7192391"/>
                    </a:lnTo>
                    <a:cubicBezTo>
                      <a:pt x="0" y="17260971"/>
                      <a:pt x="55880" y="17316852"/>
                      <a:pt x="124460" y="17316852"/>
                    </a:cubicBezTo>
                    <a:lnTo>
                      <a:pt x="18094018" y="17316852"/>
                    </a:lnTo>
                    <a:cubicBezTo>
                      <a:pt x="18162598" y="17316852"/>
                      <a:pt x="18218479" y="17260971"/>
                      <a:pt x="18218479" y="17192391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199308" y="105302"/>
              <a:ext cx="4782096" cy="15054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71"/>
                </a:lnSpc>
              </a:pPr>
              <a:r>
                <a:rPr lang="en-US" sz="3114">
                  <a:solidFill>
                    <a:srgbClr val="000000"/>
                  </a:solidFill>
                  <a:latin typeface="Montserrat"/>
                </a:rPr>
                <a:t>&lt;interface&gt;</a:t>
              </a:r>
            </a:p>
            <a:p>
              <a:pPr marL="0" lvl="0" indent="0" algn="ctr">
                <a:lnSpc>
                  <a:spcPts val="4671"/>
                </a:lnSpc>
                <a:spcBef>
                  <a:spcPct val="0"/>
                </a:spcBef>
              </a:pPr>
              <a:r>
                <a:rPr lang="en-US" sz="3114">
                  <a:solidFill>
                    <a:srgbClr val="000000"/>
                  </a:solidFill>
                  <a:latin typeface="Montserrat"/>
                </a:rPr>
                <a:t>Guia</a:t>
              </a:r>
            </a:p>
          </p:txBody>
        </p:sp>
        <p:sp>
          <p:nvSpPr>
            <p:cNvPr id="22" name="AutoShape 22"/>
            <p:cNvSpPr/>
            <p:nvPr/>
          </p:nvSpPr>
          <p:spPr>
            <a:xfrm>
              <a:off x="0" y="1929677"/>
              <a:ext cx="5180711" cy="0"/>
            </a:xfrm>
            <a:prstGeom prst="line">
              <a:avLst/>
            </a:prstGeom>
            <a:ln w="1678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23"/>
            <p:cNvSpPr/>
            <p:nvPr/>
          </p:nvSpPr>
          <p:spPr>
            <a:xfrm>
              <a:off x="0" y="3242730"/>
              <a:ext cx="5180711" cy="0"/>
            </a:xfrm>
            <a:prstGeom prst="line">
              <a:avLst/>
            </a:prstGeom>
            <a:ln w="16786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289069" y="3809778"/>
              <a:ext cx="4692334" cy="711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671"/>
                </a:lnSpc>
                <a:spcBef>
                  <a:spcPct val="0"/>
                </a:spcBef>
              </a:pPr>
              <a:r>
                <a:rPr lang="en-US" sz="3114">
                  <a:solidFill>
                    <a:srgbClr val="000000"/>
                  </a:solidFill>
                  <a:latin typeface="Montserrat"/>
                </a:rPr>
                <a:t>guia(): void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181234" y="6897013"/>
            <a:ext cx="1562949" cy="417760"/>
            <a:chOff x="0" y="0"/>
            <a:chExt cx="570168" cy="152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105652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0181234" y="7545792"/>
            <a:ext cx="7078066" cy="84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 Bold"/>
              </a:rPr>
              <a:t>NÃO </a:t>
            </a:r>
            <a:r>
              <a:rPr lang="en-US" sz="2271">
                <a:solidFill>
                  <a:srgbClr val="000000"/>
                </a:solidFill>
                <a:latin typeface="Montserrat"/>
              </a:rPr>
              <a:t>permite a definição de atributos. </a:t>
            </a:r>
            <a:r>
              <a:rPr lang="en-US" sz="2271">
                <a:solidFill>
                  <a:srgbClr val="000000"/>
                </a:solidFill>
                <a:latin typeface="Montserrat Bold"/>
              </a:rPr>
              <a:t>APENAS </a:t>
            </a:r>
            <a:r>
              <a:rPr lang="en-US" sz="2271">
                <a:solidFill>
                  <a:srgbClr val="000000"/>
                </a:solidFill>
                <a:latin typeface="Montserrat"/>
              </a:rPr>
              <a:t>constantes estáticas são permitidas.</a:t>
            </a:r>
          </a:p>
        </p:txBody>
      </p:sp>
      <p:sp>
        <p:nvSpPr>
          <p:cNvPr id="28" name="TextBox 2">
            <a:extLst>
              <a:ext uri="{FF2B5EF4-FFF2-40B4-BE49-F238E27FC236}">
                <a16:creationId xmlns:a16="http://schemas.microsoft.com/office/drawing/2014/main" id="{CC9DA8E6-A8AC-7E67-E348-47B993D236C3}"/>
              </a:ext>
            </a:extLst>
          </p:cNvPr>
          <p:cNvSpPr txBox="1"/>
          <p:nvPr/>
        </p:nvSpPr>
        <p:spPr>
          <a:xfrm>
            <a:off x="1028700" y="2135260"/>
            <a:ext cx="4500556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8800" dirty="0">
                <a:solidFill>
                  <a:srgbClr val="B91646"/>
                </a:solidFill>
                <a:latin typeface="Bebas Neue Bold"/>
              </a:rPr>
              <a:t>interfaces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65374" y="1813713"/>
            <a:ext cx="6012740" cy="1526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 dirty="0">
                <a:solidFill>
                  <a:srgbClr val="B91646"/>
                </a:solidFill>
                <a:latin typeface="Bebas Neue Bold"/>
              </a:rPr>
              <a:t>EQUALS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542555"/>
            <a:ext cx="717381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Método utilizado para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comparar 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dois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objetos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.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503362"/>
            <a:ext cx="7173811" cy="242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 dirty="0" err="1">
                <a:solidFill>
                  <a:srgbClr val="000000"/>
                </a:solidFill>
                <a:latin typeface="Poppins"/>
              </a:rPr>
              <a:t>Ao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utilizar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objetos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,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deve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-se </a:t>
            </a:r>
            <a:r>
              <a:rPr lang="en-US" sz="2399" dirty="0" err="1">
                <a:solidFill>
                  <a:srgbClr val="000000"/>
                </a:solidFill>
                <a:latin typeface="Poppins Bold"/>
              </a:rPr>
              <a:t>evitar</a:t>
            </a:r>
            <a:r>
              <a:rPr lang="en-US" sz="2399" dirty="0">
                <a:solidFill>
                  <a:srgbClr val="000000"/>
                </a:solidFill>
                <a:latin typeface="Poppins Bold"/>
              </a:rPr>
              <a:t> 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a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comparação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por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meio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dos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operadores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"</a:t>
            </a:r>
            <a:r>
              <a:rPr lang="en-US" sz="2399" dirty="0">
                <a:solidFill>
                  <a:srgbClr val="000000"/>
                </a:solidFill>
                <a:latin typeface="Poppins Bold"/>
              </a:rPr>
              <a:t>==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" e "</a:t>
            </a:r>
            <a:r>
              <a:rPr lang="en-US" sz="2399" dirty="0">
                <a:solidFill>
                  <a:srgbClr val="000000"/>
                </a:solidFill>
                <a:latin typeface="Poppins Bold"/>
              </a:rPr>
              <a:t>===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".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Apesar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de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funcionar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,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estes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operadores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 Bold"/>
              </a:rPr>
              <a:t>não</a:t>
            </a:r>
            <a:r>
              <a:rPr lang="en-US" sz="2399" dirty="0">
                <a:solidFill>
                  <a:srgbClr val="000000"/>
                </a:solidFill>
                <a:latin typeface="Poppins Bold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 Bold"/>
              </a:rPr>
              <a:t>comparam</a:t>
            </a:r>
            <a:r>
              <a:rPr lang="en-US" sz="2399" dirty="0">
                <a:solidFill>
                  <a:srgbClr val="000000"/>
                </a:solidFill>
                <a:latin typeface="Poppins Bold"/>
              </a:rPr>
              <a:t> o </a:t>
            </a:r>
            <a:r>
              <a:rPr lang="en-US" sz="2399" dirty="0" err="1">
                <a:solidFill>
                  <a:srgbClr val="000000"/>
                </a:solidFill>
                <a:latin typeface="Poppins Bold"/>
              </a:rPr>
              <a:t>conteúdo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dos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objetos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e sim o </a:t>
            </a:r>
            <a:r>
              <a:rPr lang="en-US" sz="2399" dirty="0" err="1">
                <a:solidFill>
                  <a:srgbClr val="000000"/>
                </a:solidFill>
                <a:latin typeface="Poppins Bold"/>
              </a:rPr>
              <a:t>enderço</a:t>
            </a:r>
            <a:r>
              <a:rPr lang="en-US" sz="2399" dirty="0">
                <a:solidFill>
                  <a:srgbClr val="000000"/>
                </a:solidFill>
                <a:latin typeface="Poppins Bold"/>
              </a:rPr>
              <a:t> de </a:t>
            </a:r>
            <a:r>
              <a:rPr lang="en-US" sz="2399" dirty="0" err="1">
                <a:solidFill>
                  <a:srgbClr val="000000"/>
                </a:solidFill>
                <a:latin typeface="Poppins Bold"/>
              </a:rPr>
              <a:t>memória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ocupado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por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ele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7407270"/>
            <a:ext cx="7173811" cy="1449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 dirty="0" err="1">
                <a:solidFill>
                  <a:srgbClr val="000000"/>
                </a:solidFill>
                <a:latin typeface="Poppins"/>
              </a:rPr>
              <a:t>Implementando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um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método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>
                <a:solidFill>
                  <a:srgbClr val="000000"/>
                </a:solidFill>
                <a:latin typeface="Poppins Bold"/>
              </a:rPr>
              <a:t>equals 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é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possível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seguir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a </a:t>
            </a:r>
            <a:r>
              <a:rPr lang="en-US" sz="2399" dirty="0" err="1">
                <a:solidFill>
                  <a:srgbClr val="000000"/>
                </a:solidFill>
                <a:latin typeface="Poppins Bold"/>
              </a:rPr>
              <a:t>regra</a:t>
            </a:r>
            <a:r>
              <a:rPr lang="en-US" sz="2399" dirty="0">
                <a:solidFill>
                  <a:srgbClr val="000000"/>
                </a:solidFill>
                <a:latin typeface="Poppins Bold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cabível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ao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contexto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 da 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aplicação</a:t>
            </a:r>
            <a:r>
              <a:rPr lang="en-US" sz="2399" dirty="0">
                <a:solidFill>
                  <a:srgbClr val="000000"/>
                </a:solidFill>
                <a:latin typeface="Poppins"/>
              </a:rPr>
              <a:t>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709603" y="1256438"/>
            <a:ext cx="5912787" cy="7961948"/>
            <a:chOff x="0" y="0"/>
            <a:chExt cx="1010751" cy="13610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0751" cy="1361042"/>
            </a:xfrm>
            <a:custGeom>
              <a:avLst/>
              <a:gdLst/>
              <a:ahLst/>
              <a:cxnLst/>
              <a:rect l="l" t="t" r="r" b="b"/>
              <a:pathLst>
                <a:path w="1010751" h="1361042">
                  <a:moveTo>
                    <a:pt x="0" y="0"/>
                  </a:moveTo>
                  <a:lnTo>
                    <a:pt x="1010751" y="0"/>
                  </a:lnTo>
                  <a:lnTo>
                    <a:pt x="1010751" y="1361042"/>
                  </a:lnTo>
                  <a:lnTo>
                    <a:pt x="0" y="136104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844178" y="1068614"/>
            <a:ext cx="6101797" cy="7999321"/>
            <a:chOff x="0" y="0"/>
            <a:chExt cx="1043061" cy="13674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3061" cy="1367431"/>
            </a:xfrm>
            <a:custGeom>
              <a:avLst/>
              <a:gdLst/>
              <a:ahLst/>
              <a:cxnLst/>
              <a:rect l="l" t="t" r="r" b="b"/>
              <a:pathLst>
                <a:path w="1043061" h="1367431">
                  <a:moveTo>
                    <a:pt x="0" y="0"/>
                  </a:moveTo>
                  <a:lnTo>
                    <a:pt x="1043061" y="0"/>
                  </a:lnTo>
                  <a:lnTo>
                    <a:pt x="1043061" y="1367431"/>
                  </a:lnTo>
                  <a:lnTo>
                    <a:pt x="0" y="1367431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844178" y="1068614"/>
            <a:ext cx="6101797" cy="493379"/>
            <a:chOff x="0" y="0"/>
            <a:chExt cx="1428407" cy="1154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28407" cy="115498"/>
            </a:xfrm>
            <a:custGeom>
              <a:avLst/>
              <a:gdLst/>
              <a:ahLst/>
              <a:cxnLst/>
              <a:rect l="l" t="t" r="r" b="b"/>
              <a:pathLst>
                <a:path w="1428407" h="115498">
                  <a:moveTo>
                    <a:pt x="0" y="0"/>
                  </a:moveTo>
                  <a:lnTo>
                    <a:pt x="1428407" y="0"/>
                  </a:lnTo>
                  <a:lnTo>
                    <a:pt x="1428407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 t="25116" r="5098" b="33458"/>
          <a:stretch>
            <a:fillRect/>
          </a:stretch>
        </p:blipFill>
        <p:spPr>
          <a:xfrm>
            <a:off x="10969988" y="1186441"/>
            <a:ext cx="787225" cy="257725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179822" y="1676485"/>
            <a:ext cx="5555270" cy="710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1"/>
              </a:lnSpc>
            </a:pPr>
            <a:r>
              <a:rPr lang="en-US" sz="1822">
                <a:solidFill>
                  <a:srgbClr val="2DBEB1"/>
                </a:solidFill>
                <a:latin typeface="Fira Code"/>
              </a:rPr>
              <a:t>class 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Thing {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822">
                <a:solidFill>
                  <a:srgbClr val="FE8CFE"/>
                </a:solidFill>
                <a:latin typeface="Fira Code"/>
              </a:rPr>
              <a:t>protected 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name: </a:t>
            </a:r>
            <a:r>
              <a:rPr lang="en-US" sz="1822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E8CFE"/>
                </a:solidFill>
                <a:latin typeface="Fira Code"/>
              </a:rPr>
              <a:t>  protected 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life: </a:t>
            </a:r>
            <a:r>
              <a:rPr lang="en-US" sz="1822">
                <a:solidFill>
                  <a:srgbClr val="70FEFE"/>
                </a:solidFill>
                <a:latin typeface="Fira Code"/>
              </a:rPr>
              <a:t>number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E8CFE"/>
                </a:solidFill>
                <a:latin typeface="Fira Code"/>
              </a:rPr>
              <a:t>  protected 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destroyed:</a:t>
            </a:r>
            <a:r>
              <a:rPr lang="en-US" sz="1822">
                <a:solidFill>
                  <a:srgbClr val="FE8CFE"/>
                </a:solidFill>
                <a:latin typeface="Fira Code"/>
              </a:rPr>
              <a:t> </a:t>
            </a:r>
            <a:r>
              <a:rPr lang="en-US" sz="1822">
                <a:solidFill>
                  <a:srgbClr val="70FEFE"/>
                </a:solidFill>
                <a:latin typeface="Fira Code"/>
              </a:rPr>
              <a:t>boolean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BF3E4"/>
                </a:solidFill>
                <a:latin typeface="Fira Code"/>
              </a:rPr>
              <a:t>  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822">
                <a:solidFill>
                  <a:srgbClr val="2DBEB1"/>
                </a:solidFill>
                <a:latin typeface="Fira Code"/>
              </a:rPr>
              <a:t>constructor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(name: </a:t>
            </a:r>
            <a:r>
              <a:rPr lang="en-US" sz="1822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,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BF3E4"/>
                </a:solidFill>
                <a:latin typeface="Fira Code"/>
              </a:rPr>
              <a:t>              life: </a:t>
            </a:r>
            <a:r>
              <a:rPr lang="en-US" sz="1822">
                <a:solidFill>
                  <a:srgbClr val="70FEFE"/>
                </a:solidFill>
                <a:latin typeface="Fira Code"/>
              </a:rPr>
              <a:t>number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) {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822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.life = life;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822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.destroyed = </a:t>
            </a:r>
            <a:r>
              <a:rPr lang="en-US" sz="1822">
                <a:solidFill>
                  <a:srgbClr val="7ED957"/>
                </a:solidFill>
                <a:latin typeface="Fira Code"/>
              </a:rPr>
              <a:t>false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822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.name = name;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551"/>
              </a:lnSpc>
            </a:pPr>
            <a:endParaRPr lang="en-US" sz="1822">
              <a:solidFill>
                <a:srgbClr val="FBF3E4"/>
              </a:solidFill>
              <a:latin typeface="Fira Code"/>
            </a:endParaRP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D9D9D9"/>
                </a:solidFill>
                <a:latin typeface="Fira Code"/>
              </a:rPr>
              <a:t>  //métodos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BF3E4"/>
                </a:solidFill>
                <a:latin typeface="Fira Code"/>
              </a:rPr>
              <a:t>  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822">
                <a:solidFill>
                  <a:srgbClr val="F8BFA7"/>
                </a:solidFill>
                <a:latin typeface="Fira Code"/>
              </a:rPr>
              <a:t>getName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1822">
                <a:solidFill>
                  <a:srgbClr val="70FEFE"/>
                </a:solidFill>
                <a:latin typeface="Fira Code"/>
              </a:rPr>
              <a:t>string 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{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822">
                <a:solidFill>
                  <a:srgbClr val="FE8CFE"/>
                </a:solidFill>
                <a:latin typeface="Fira Code"/>
              </a:rPr>
              <a:t>return this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.name;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551"/>
              </a:lnSpc>
            </a:pPr>
            <a:endParaRPr lang="en-US" sz="1822">
              <a:solidFill>
                <a:srgbClr val="FBF3E4"/>
              </a:solidFill>
              <a:latin typeface="Fira Code"/>
            </a:endParaRP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1822">
                <a:solidFill>
                  <a:srgbClr val="F8BFA7"/>
                </a:solidFill>
                <a:latin typeface="Fira Code"/>
              </a:rPr>
              <a:t>equals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(thing: </a:t>
            </a:r>
            <a:r>
              <a:rPr lang="en-US" sz="1822">
                <a:solidFill>
                  <a:srgbClr val="70FEFE"/>
                </a:solidFill>
                <a:latin typeface="Fira Code"/>
              </a:rPr>
              <a:t>Thing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): </a:t>
            </a:r>
            <a:r>
              <a:rPr lang="en-US" sz="1822">
                <a:solidFill>
                  <a:srgbClr val="70FEFE"/>
                </a:solidFill>
                <a:latin typeface="Fira Code"/>
              </a:rPr>
              <a:t>boolean 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{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BF3E4"/>
                </a:solidFill>
                <a:latin typeface="Fira Code"/>
              </a:rPr>
              <a:t>    </a:t>
            </a:r>
            <a:r>
              <a:rPr lang="en-US" sz="1822">
                <a:solidFill>
                  <a:srgbClr val="FE8CFE"/>
                </a:solidFill>
                <a:latin typeface="Fira Code"/>
              </a:rPr>
              <a:t>return this</a:t>
            </a:r>
            <a:r>
              <a:rPr lang="en-US" sz="1822">
                <a:solidFill>
                  <a:srgbClr val="FBF3E4"/>
                </a:solidFill>
                <a:latin typeface="Fira Code"/>
              </a:rPr>
              <a:t>.name === thing.getName()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2551"/>
              </a:lnSpc>
            </a:pPr>
            <a:r>
              <a:rPr lang="en-US" sz="1822">
                <a:solidFill>
                  <a:srgbClr val="FBF3E4"/>
                </a:solidFill>
                <a:latin typeface="Fira Code"/>
              </a:rPr>
              <a:t>}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170331CE-9198-B7E4-F9EE-9DA7AFDC7FAA}"/>
              </a:ext>
            </a:extLst>
          </p:cNvPr>
          <p:cNvSpPr txBox="1"/>
          <p:nvPr/>
        </p:nvSpPr>
        <p:spPr>
          <a:xfrm>
            <a:off x="1028700" y="1152525"/>
            <a:ext cx="4500556" cy="101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 dirty="0">
                <a:solidFill>
                  <a:srgbClr val="B91646"/>
                </a:solidFill>
                <a:latin typeface="Bebas Neue Bold"/>
              </a:rPr>
              <a:t>POLIMORFISMO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504722" y="2828237"/>
            <a:ext cx="3272180" cy="2499444"/>
            <a:chOff x="0" y="-76200"/>
            <a:chExt cx="667550" cy="5099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550" cy="373669"/>
            </a:xfrm>
            <a:custGeom>
              <a:avLst/>
              <a:gdLst/>
              <a:ahLst/>
              <a:cxnLst/>
              <a:rect l="l" t="t" r="r" b="b"/>
              <a:pathLst>
                <a:path w="667550" h="373669">
                  <a:moveTo>
                    <a:pt x="120665" y="0"/>
                  </a:moveTo>
                  <a:lnTo>
                    <a:pt x="546884" y="0"/>
                  </a:lnTo>
                  <a:cubicBezTo>
                    <a:pt x="578887" y="0"/>
                    <a:pt x="609578" y="12713"/>
                    <a:pt x="632208" y="35342"/>
                  </a:cubicBezTo>
                  <a:cubicBezTo>
                    <a:pt x="654837" y="57971"/>
                    <a:pt x="667550" y="88663"/>
                    <a:pt x="667550" y="120665"/>
                  </a:cubicBezTo>
                  <a:lnTo>
                    <a:pt x="667550" y="253004"/>
                  </a:lnTo>
                  <a:cubicBezTo>
                    <a:pt x="667550" y="319645"/>
                    <a:pt x="613526" y="373669"/>
                    <a:pt x="546884" y="373669"/>
                  </a:cubicBezTo>
                  <a:lnTo>
                    <a:pt x="120665" y="373669"/>
                  </a:lnTo>
                  <a:cubicBezTo>
                    <a:pt x="88663" y="373669"/>
                    <a:pt x="57971" y="360956"/>
                    <a:pt x="35342" y="338327"/>
                  </a:cubicBezTo>
                  <a:cubicBezTo>
                    <a:pt x="12713" y="315698"/>
                    <a:pt x="0" y="285006"/>
                    <a:pt x="0" y="253004"/>
                  </a:cubicBezTo>
                  <a:lnTo>
                    <a:pt x="0" y="120665"/>
                  </a:lnTo>
                  <a:cubicBezTo>
                    <a:pt x="0" y="88663"/>
                    <a:pt x="12713" y="57971"/>
                    <a:pt x="35342" y="35342"/>
                  </a:cubicBezTo>
                  <a:cubicBezTo>
                    <a:pt x="57971" y="12713"/>
                    <a:pt x="88663" y="0"/>
                    <a:pt x="120665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667550" cy="5099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 dirty="0" err="1">
                  <a:solidFill>
                    <a:srgbClr val="000000"/>
                  </a:solidFill>
                  <a:latin typeface="Montserrat"/>
                </a:rPr>
                <a:t>app.ts</a:t>
              </a:r>
              <a:endParaRPr lang="en-US" sz="2271" dirty="0">
                <a:solidFill>
                  <a:srgbClr val="000000"/>
                </a:solidFill>
                <a:latin typeface="Montserrat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04722" y="4940691"/>
            <a:ext cx="3272180" cy="2425834"/>
            <a:chOff x="0" y="-76200"/>
            <a:chExt cx="667550" cy="4948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7550" cy="373669"/>
            </a:xfrm>
            <a:custGeom>
              <a:avLst/>
              <a:gdLst/>
              <a:ahLst/>
              <a:cxnLst/>
              <a:rect l="l" t="t" r="r" b="b"/>
              <a:pathLst>
                <a:path w="667550" h="373669">
                  <a:moveTo>
                    <a:pt x="120665" y="0"/>
                  </a:moveTo>
                  <a:lnTo>
                    <a:pt x="546884" y="0"/>
                  </a:lnTo>
                  <a:cubicBezTo>
                    <a:pt x="578887" y="0"/>
                    <a:pt x="609578" y="12713"/>
                    <a:pt x="632208" y="35342"/>
                  </a:cubicBezTo>
                  <a:cubicBezTo>
                    <a:pt x="654837" y="57971"/>
                    <a:pt x="667550" y="88663"/>
                    <a:pt x="667550" y="120665"/>
                  </a:cubicBezTo>
                  <a:lnTo>
                    <a:pt x="667550" y="253004"/>
                  </a:lnTo>
                  <a:cubicBezTo>
                    <a:pt x="667550" y="319645"/>
                    <a:pt x="613526" y="373669"/>
                    <a:pt x="546884" y="373669"/>
                  </a:cubicBezTo>
                  <a:lnTo>
                    <a:pt x="120665" y="373669"/>
                  </a:lnTo>
                  <a:cubicBezTo>
                    <a:pt x="88663" y="373669"/>
                    <a:pt x="57971" y="360956"/>
                    <a:pt x="35342" y="338327"/>
                  </a:cubicBezTo>
                  <a:cubicBezTo>
                    <a:pt x="12713" y="315698"/>
                    <a:pt x="0" y="285006"/>
                    <a:pt x="0" y="253004"/>
                  </a:cubicBezTo>
                  <a:lnTo>
                    <a:pt x="0" y="120665"/>
                  </a:lnTo>
                  <a:cubicBezTo>
                    <a:pt x="0" y="88663"/>
                    <a:pt x="12713" y="57971"/>
                    <a:pt x="35342" y="35342"/>
                  </a:cubicBezTo>
                  <a:cubicBezTo>
                    <a:pt x="57971" y="12713"/>
                    <a:pt x="88663" y="0"/>
                    <a:pt x="120665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662235" cy="494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 dirty="0" err="1">
                  <a:solidFill>
                    <a:srgbClr val="000000"/>
                  </a:solidFill>
                  <a:latin typeface="Montserrat"/>
                </a:rPr>
                <a:t>vector.add</a:t>
              </a:r>
              <a:endParaRPr lang="en-US" sz="2271" dirty="0">
                <a:solidFill>
                  <a:srgbClr val="000000"/>
                </a:solidFill>
                <a:latin typeface="Montserrat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04722" y="7053144"/>
            <a:ext cx="3272180" cy="2499444"/>
            <a:chOff x="0" y="-76200"/>
            <a:chExt cx="667550" cy="50990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7550" cy="373669"/>
            </a:xfrm>
            <a:custGeom>
              <a:avLst/>
              <a:gdLst/>
              <a:ahLst/>
              <a:cxnLst/>
              <a:rect l="l" t="t" r="r" b="b"/>
              <a:pathLst>
                <a:path w="667550" h="373669">
                  <a:moveTo>
                    <a:pt x="120665" y="0"/>
                  </a:moveTo>
                  <a:lnTo>
                    <a:pt x="546884" y="0"/>
                  </a:lnTo>
                  <a:cubicBezTo>
                    <a:pt x="578887" y="0"/>
                    <a:pt x="609578" y="12713"/>
                    <a:pt x="632208" y="35342"/>
                  </a:cubicBezTo>
                  <a:cubicBezTo>
                    <a:pt x="654837" y="57971"/>
                    <a:pt x="667550" y="88663"/>
                    <a:pt x="667550" y="120665"/>
                  </a:cubicBezTo>
                  <a:lnTo>
                    <a:pt x="667550" y="253004"/>
                  </a:lnTo>
                  <a:cubicBezTo>
                    <a:pt x="667550" y="319645"/>
                    <a:pt x="613526" y="373669"/>
                    <a:pt x="546884" y="373669"/>
                  </a:cubicBezTo>
                  <a:lnTo>
                    <a:pt x="120665" y="373669"/>
                  </a:lnTo>
                  <a:cubicBezTo>
                    <a:pt x="88663" y="373669"/>
                    <a:pt x="57971" y="360956"/>
                    <a:pt x="35342" y="338327"/>
                  </a:cubicBezTo>
                  <a:cubicBezTo>
                    <a:pt x="12713" y="315698"/>
                    <a:pt x="0" y="285006"/>
                    <a:pt x="0" y="253004"/>
                  </a:cubicBezTo>
                  <a:lnTo>
                    <a:pt x="0" y="120665"/>
                  </a:lnTo>
                  <a:cubicBezTo>
                    <a:pt x="0" y="88663"/>
                    <a:pt x="12713" y="57971"/>
                    <a:pt x="35342" y="35342"/>
                  </a:cubicBezTo>
                  <a:cubicBezTo>
                    <a:pt x="57971" y="12713"/>
                    <a:pt x="88663" y="0"/>
                    <a:pt x="120665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662235" cy="5099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 dirty="0" err="1">
                  <a:solidFill>
                    <a:srgbClr val="000000"/>
                  </a:solidFill>
                  <a:latin typeface="Montserrat"/>
                </a:rPr>
                <a:t>vector.verifyLength</a:t>
              </a:r>
              <a:endParaRPr lang="en-US" sz="2271" dirty="0">
                <a:solidFill>
                  <a:srgbClr val="000000"/>
                </a:solidFill>
                <a:latin typeface="Montserrat"/>
              </a:endParaRP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86716">
            <a:off x="7673774" y="4248511"/>
            <a:ext cx="1156773" cy="178997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28700" y="1247775"/>
            <a:ext cx="7616349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EXCEÇÕES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86716">
            <a:off x="7673774" y="6531670"/>
            <a:ext cx="1156773" cy="178997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426468">
            <a:off x="3516292" y="6398001"/>
            <a:ext cx="1156773" cy="1789978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884188" y="4786155"/>
            <a:ext cx="1141306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07"/>
              </a:lnSpc>
              <a:spcBef>
                <a:spcPct val="0"/>
              </a:spcBef>
            </a:pPr>
            <a:r>
              <a:rPr lang="en-US" sz="2271" dirty="0">
                <a:solidFill>
                  <a:srgbClr val="000000"/>
                </a:solidFill>
                <a:latin typeface="Montserrat"/>
              </a:rPr>
              <a:t>chama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84188" y="6898608"/>
            <a:ext cx="1141306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07"/>
              </a:lnSpc>
              <a:spcBef>
                <a:spcPct val="0"/>
              </a:spcBef>
            </a:pPr>
            <a:r>
              <a:rPr lang="en-US" sz="2271" dirty="0">
                <a:solidFill>
                  <a:srgbClr val="000000"/>
                </a:solidFill>
                <a:latin typeface="Montserrat"/>
              </a:rPr>
              <a:t>chama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5728" y="6641022"/>
            <a:ext cx="2147994" cy="127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Devolve exceção</a:t>
            </a:r>
            <a:r>
              <a:rPr lang="en-US" sz="2271">
                <a:solidFill>
                  <a:srgbClr val="000000"/>
                </a:solidFill>
                <a:latin typeface="Montserrat Bold"/>
              </a:rPr>
              <a:t> </a:t>
            </a:r>
            <a:r>
              <a:rPr lang="en-US" sz="2271">
                <a:solidFill>
                  <a:srgbClr val="000000"/>
                </a:solidFill>
                <a:latin typeface="Montserrat"/>
              </a:rPr>
              <a:t>ou </a:t>
            </a:r>
            <a:r>
              <a:rPr lang="en-US" sz="2271">
                <a:solidFill>
                  <a:srgbClr val="000000"/>
                </a:solidFill>
                <a:latin typeface="Montserrat Bold"/>
              </a:rPr>
              <a:t>ERROR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188725" y="6591848"/>
            <a:ext cx="2184997" cy="1450074"/>
            <a:chOff x="0" y="0"/>
            <a:chExt cx="575472" cy="38191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75472" cy="381913"/>
            </a:xfrm>
            <a:custGeom>
              <a:avLst/>
              <a:gdLst/>
              <a:ahLst/>
              <a:cxnLst/>
              <a:rect l="l" t="t" r="r" b="b"/>
              <a:pathLst>
                <a:path w="575472" h="381913">
                  <a:moveTo>
                    <a:pt x="0" y="0"/>
                  </a:moveTo>
                  <a:lnTo>
                    <a:pt x="575472" y="0"/>
                  </a:lnTo>
                  <a:lnTo>
                    <a:pt x="575472" y="381913"/>
                  </a:lnTo>
                  <a:lnTo>
                    <a:pt x="0" y="3819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B91646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964655" y="2149074"/>
            <a:ext cx="5789277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  <a:spcBef>
                <a:spcPct val="0"/>
              </a:spcBef>
            </a:pP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Evento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que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ocorrem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durante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a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execução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de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programas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que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fogem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do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fluxo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esperado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de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suas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instruções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935220" y="877308"/>
            <a:ext cx="1562949" cy="417760"/>
            <a:chOff x="0" y="0"/>
            <a:chExt cx="570168" cy="152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0964655" y="1418223"/>
            <a:ext cx="3851106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O que são?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964655" y="4926039"/>
            <a:ext cx="5789277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  <a:spcBef>
                <a:spcPct val="0"/>
              </a:spcBef>
            </a:pP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Ao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disparar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uma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exceção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, o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programa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permite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que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outras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partes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do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próprio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programa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ou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até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mesmo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outros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programas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compreendam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a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falha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no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fluxo</a:t>
            </a:r>
            <a:r>
              <a:rPr lang="en-US" sz="1999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1999" dirty="0" err="1">
                <a:solidFill>
                  <a:srgbClr val="000000"/>
                </a:solidFill>
                <a:latin typeface="Montserrat"/>
              </a:rPr>
              <a:t>esperado</a:t>
            </a:r>
            <a:endParaRPr lang="en-US" sz="1999" dirty="0">
              <a:solidFill>
                <a:srgbClr val="000000"/>
              </a:solidFill>
              <a:latin typeface="Montserrat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10935220" y="3654273"/>
            <a:ext cx="1562949" cy="417760"/>
            <a:chOff x="0" y="0"/>
            <a:chExt cx="570168" cy="152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91646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10964655" y="4195189"/>
            <a:ext cx="3851106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Pra que servem?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964655" y="8074231"/>
            <a:ext cx="5789277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Montserrat"/>
              </a:rPr>
              <a:t>São disparadas a partir do uso do termo </a:t>
            </a:r>
            <a:r>
              <a:rPr lang="en-US" sz="1999">
                <a:solidFill>
                  <a:srgbClr val="000000"/>
                </a:solidFill>
                <a:latin typeface="Montserrat Bold"/>
              </a:rPr>
              <a:t>"throw"</a:t>
            </a:r>
            <a:r>
              <a:rPr lang="en-US" sz="1999">
                <a:solidFill>
                  <a:srgbClr val="000000"/>
                </a:solidFill>
                <a:latin typeface="Montserrat"/>
              </a:rPr>
              <a:t> e podem ser identificadas e devidamente tratadas usando </a:t>
            </a:r>
            <a:r>
              <a:rPr lang="en-US" sz="1999">
                <a:solidFill>
                  <a:srgbClr val="000000"/>
                </a:solidFill>
                <a:latin typeface="Montserrat Bold"/>
              </a:rPr>
              <a:t>"try...catch"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0935220" y="6802465"/>
            <a:ext cx="1562949" cy="417760"/>
            <a:chOff x="0" y="0"/>
            <a:chExt cx="570168" cy="1524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105652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10964655" y="7343380"/>
            <a:ext cx="3851106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Como tratar?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474348" y="2925586"/>
            <a:ext cx="4118762" cy="411876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542663" y="1599815"/>
            <a:ext cx="11202675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ESTRUTURAS DE DADOS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942801" y="3197054"/>
            <a:ext cx="3740870" cy="374087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50310"/>
          <a:stretch>
            <a:fillRect/>
          </a:stretch>
        </p:blipFill>
        <p:spPr>
          <a:xfrm>
            <a:off x="2694890" y="3545633"/>
            <a:ext cx="6125415" cy="304371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578673" y="7183729"/>
            <a:ext cx="1562949" cy="417760"/>
            <a:chOff x="0" y="0"/>
            <a:chExt cx="570168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608107" y="7724644"/>
            <a:ext cx="3851106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O que são?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78673" y="8387236"/>
            <a:ext cx="7307270" cy="127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Tipos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não-primitivos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de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organização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de dados para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atender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aos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diferentes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requisitos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de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processamento</a:t>
            </a:r>
            <a:endParaRPr lang="en-US" sz="2271" dirty="0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7613" y="1295400"/>
            <a:ext cx="8752774" cy="1958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22"/>
              </a:lnSpc>
            </a:pPr>
            <a:r>
              <a:rPr lang="en-US" sz="14522" dirty="0">
                <a:solidFill>
                  <a:srgbClr val="000000"/>
                </a:solidFill>
                <a:latin typeface="Bebas Neue Bold"/>
              </a:rPr>
              <a:t>ARRAY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000149" y="4753534"/>
            <a:ext cx="1872255" cy="1831641"/>
            <a:chOff x="0" y="0"/>
            <a:chExt cx="381954" cy="373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0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72404" y="4753534"/>
            <a:ext cx="1872255" cy="1831641"/>
            <a:chOff x="0" y="0"/>
            <a:chExt cx="381954" cy="3736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 dirty="0">
                  <a:solidFill>
                    <a:srgbClr val="000000"/>
                  </a:solidFill>
                  <a:latin typeface="Montserrat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744658" y="4753534"/>
            <a:ext cx="1872255" cy="1831641"/>
            <a:chOff x="0" y="0"/>
            <a:chExt cx="381954" cy="3736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 dirty="0">
                  <a:solidFill>
                    <a:srgbClr val="000000"/>
                  </a:solidFill>
                  <a:latin typeface="Montserrat"/>
                </a:rPr>
                <a:t>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616913" y="4753534"/>
            <a:ext cx="1872255" cy="1831641"/>
            <a:chOff x="0" y="0"/>
            <a:chExt cx="381954" cy="37366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701298" y="5321747"/>
            <a:ext cx="695216" cy="69521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606064" y="5321747"/>
            <a:ext cx="695216" cy="69521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10830" y="5321747"/>
            <a:ext cx="695216" cy="69521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415596" y="4629603"/>
            <a:ext cx="1872255" cy="1831641"/>
            <a:chOff x="0" y="0"/>
            <a:chExt cx="381954" cy="3736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n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515755" y="8004401"/>
            <a:ext cx="7307270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Posições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bem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definidas</a:t>
            </a:r>
            <a:endParaRPr lang="en-US" sz="2271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515755" y="8346477"/>
            <a:ext cx="7307270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Tamanho limitado (nem sempre)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15755" y="8688554"/>
            <a:ext cx="7307270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Itens podem ser adicionados em qualquer posição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99119" y="3120596"/>
            <a:ext cx="1022628" cy="1632939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24962" y="3120596"/>
            <a:ext cx="1022628" cy="1632939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3120596"/>
            <a:ext cx="1022628" cy="1632939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69472" y="3120596"/>
            <a:ext cx="1022628" cy="16329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+procedimento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336447" y="411662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 dirty="0">
                <a:solidFill>
                  <a:srgbClr val="000000"/>
                </a:solidFill>
                <a:latin typeface="Poppins"/>
              </a:rPr>
              <a:t>+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estado</a:t>
            </a:r>
            <a:endParaRPr lang="en-US" sz="2399" dirty="0">
              <a:solidFill>
                <a:srgbClr val="000000"/>
              </a:solidFill>
              <a:latin typeface="Poppins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+escopo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66819" y="673527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+busca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01421" y="5258048"/>
            <a:ext cx="1527081" cy="451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 dirty="0">
                <a:solidFill>
                  <a:srgbClr val="000000"/>
                </a:solidFill>
                <a:latin typeface="Poppins"/>
              </a:rPr>
              <a:t>+</a:t>
            </a:r>
            <a:r>
              <a:rPr lang="en-US" sz="2399" dirty="0" err="1">
                <a:solidFill>
                  <a:srgbClr val="000000"/>
                </a:solidFill>
                <a:latin typeface="Poppins"/>
              </a:rPr>
              <a:t>escopo</a:t>
            </a:r>
            <a:endParaRPr lang="en-US" sz="2399" dirty="0">
              <a:solidFill>
                <a:srgbClr val="000000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55383" y="2818806"/>
            <a:ext cx="1872255" cy="1831641"/>
            <a:chOff x="0" y="0"/>
            <a:chExt cx="381954" cy="3736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0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27638" y="2818806"/>
            <a:ext cx="1872255" cy="1831641"/>
            <a:chOff x="0" y="0"/>
            <a:chExt cx="381954" cy="3736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499893" y="2818806"/>
            <a:ext cx="1872255" cy="1831641"/>
            <a:chOff x="0" y="0"/>
            <a:chExt cx="381954" cy="3736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72147" y="2818806"/>
            <a:ext cx="1872255" cy="1831641"/>
            <a:chOff x="0" y="0"/>
            <a:chExt cx="381954" cy="3736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56532" y="3387019"/>
            <a:ext cx="695216" cy="69521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361298" y="3387019"/>
            <a:ext cx="695216" cy="69521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266064" y="3387019"/>
            <a:ext cx="695216" cy="69521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170831" y="2794360"/>
            <a:ext cx="1872255" cy="1831641"/>
            <a:chOff x="0" y="0"/>
            <a:chExt cx="381954" cy="3736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n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94301" y="1097635"/>
            <a:ext cx="7616349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LISTA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8906213" y="5006218"/>
            <a:ext cx="8433996" cy="4743213"/>
            <a:chOff x="0" y="0"/>
            <a:chExt cx="1297103" cy="72948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97103" cy="729481"/>
            </a:xfrm>
            <a:custGeom>
              <a:avLst/>
              <a:gdLst/>
              <a:ahLst/>
              <a:cxnLst/>
              <a:rect l="l" t="t" r="r" b="b"/>
              <a:pathLst>
                <a:path w="1297103" h="729481">
                  <a:moveTo>
                    <a:pt x="0" y="0"/>
                  </a:moveTo>
                  <a:lnTo>
                    <a:pt x="1297103" y="0"/>
                  </a:lnTo>
                  <a:lnTo>
                    <a:pt x="1297103" y="729481"/>
                  </a:lnTo>
                  <a:lnTo>
                    <a:pt x="0" y="72948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055794" y="4797451"/>
            <a:ext cx="8570121" cy="4825251"/>
            <a:chOff x="0" y="0"/>
            <a:chExt cx="1318039" cy="74209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18039" cy="742098"/>
            </a:xfrm>
            <a:custGeom>
              <a:avLst/>
              <a:gdLst/>
              <a:ahLst/>
              <a:cxnLst/>
              <a:rect l="l" t="t" r="r" b="b"/>
              <a:pathLst>
                <a:path w="1318039" h="742098">
                  <a:moveTo>
                    <a:pt x="0" y="0"/>
                  </a:moveTo>
                  <a:lnTo>
                    <a:pt x="1318039" y="0"/>
                  </a:lnTo>
                  <a:lnTo>
                    <a:pt x="1318039" y="742098"/>
                  </a:lnTo>
                  <a:lnTo>
                    <a:pt x="0" y="742098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055794" y="4797451"/>
            <a:ext cx="8570121" cy="548393"/>
            <a:chOff x="0" y="0"/>
            <a:chExt cx="1804971" cy="11549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804971" cy="115498"/>
            </a:xfrm>
            <a:custGeom>
              <a:avLst/>
              <a:gdLst/>
              <a:ahLst/>
              <a:cxnLst/>
              <a:rect l="l" t="t" r="r" b="b"/>
              <a:pathLst>
                <a:path w="1804971" h="115498">
                  <a:moveTo>
                    <a:pt x="0" y="0"/>
                  </a:moveTo>
                  <a:lnTo>
                    <a:pt x="1804971" y="0"/>
                  </a:lnTo>
                  <a:lnTo>
                    <a:pt x="1804971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"/>
          <a:srcRect t="25116" r="5098" b="33458"/>
          <a:stretch>
            <a:fillRect/>
          </a:stretch>
        </p:blipFill>
        <p:spPr>
          <a:xfrm>
            <a:off x="9195633" y="4928416"/>
            <a:ext cx="875003" cy="286462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9428864" y="5477350"/>
            <a:ext cx="7953375" cy="400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4"/>
              </a:lnSpc>
            </a:pPr>
            <a:r>
              <a:rPr lang="en-US" sz="2545">
                <a:solidFill>
                  <a:srgbClr val="FE8CFE"/>
                </a:solidFill>
                <a:latin typeface="Fira Code"/>
              </a:rPr>
              <a:t>export </a:t>
            </a:r>
            <a:r>
              <a:rPr lang="en-US" sz="2545">
                <a:solidFill>
                  <a:srgbClr val="2DBEB1"/>
                </a:solidFill>
                <a:latin typeface="Fira Code"/>
              </a:rPr>
              <a:t>interface 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IList {</a:t>
            </a:r>
          </a:p>
          <a:p>
            <a:pPr>
              <a:lnSpc>
                <a:spcPts val="3564"/>
              </a:lnSpc>
            </a:pPr>
            <a:r>
              <a:rPr lang="en-US" sz="2545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2545">
                <a:solidFill>
                  <a:srgbClr val="F8BFA7"/>
                </a:solidFill>
                <a:latin typeface="Fira Code"/>
              </a:rPr>
              <a:t>add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(item: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):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void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3564"/>
              </a:lnSpc>
            </a:pPr>
            <a:r>
              <a:rPr lang="en-US" sz="2545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2545">
                <a:solidFill>
                  <a:srgbClr val="F8BFA7"/>
                </a:solidFill>
                <a:latin typeface="Fira Code"/>
              </a:rPr>
              <a:t>remove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(index: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number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):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void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3564"/>
              </a:lnSpc>
            </a:pPr>
            <a:r>
              <a:rPr lang="en-US" sz="2545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2545">
                <a:solidFill>
                  <a:srgbClr val="F8BFA7"/>
                </a:solidFill>
                <a:latin typeface="Fira Code"/>
              </a:rPr>
              <a:t>get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(index: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number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):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void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3564"/>
              </a:lnSpc>
            </a:pPr>
            <a:r>
              <a:rPr lang="en-US" sz="2545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2545">
                <a:solidFill>
                  <a:srgbClr val="F8BFA7"/>
                </a:solidFill>
                <a:latin typeface="Fira Code"/>
              </a:rPr>
              <a:t>set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(index: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number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, item: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 string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):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void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3564"/>
              </a:lnSpc>
            </a:pPr>
            <a:r>
              <a:rPr lang="en-US" sz="2545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2545">
                <a:solidFill>
                  <a:srgbClr val="F8BFA7"/>
                </a:solidFill>
                <a:latin typeface="Fira Code"/>
              </a:rPr>
              <a:t>contains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(item: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):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boolean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3564"/>
              </a:lnSpc>
            </a:pPr>
            <a:r>
              <a:rPr lang="en-US" sz="2545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2545">
                <a:solidFill>
                  <a:srgbClr val="F8BFA7"/>
                </a:solidFill>
                <a:latin typeface="Fira Code"/>
              </a:rPr>
              <a:t>size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number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3564"/>
              </a:lnSpc>
            </a:pPr>
            <a:r>
              <a:rPr lang="en-US" sz="2545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2545">
                <a:solidFill>
                  <a:srgbClr val="F8BFA7"/>
                </a:solidFill>
                <a:latin typeface="Fira Code"/>
              </a:rPr>
              <a:t>isEmpty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boolean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3564"/>
              </a:lnSpc>
            </a:pPr>
            <a:r>
              <a:rPr lang="en-US" sz="2545">
                <a:solidFill>
                  <a:srgbClr val="FBF3E4"/>
                </a:solidFill>
                <a:latin typeface="Fira Code"/>
              </a:rPr>
              <a:t>}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84324" y="6107646"/>
            <a:ext cx="7307270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Posições bem definidas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84324" y="6545194"/>
            <a:ext cx="8026326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Tamanho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se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adapta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à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posição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ocupada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de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maior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índice</a:t>
            </a:r>
            <a:endParaRPr lang="en-US" sz="2271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584324" y="6982742"/>
            <a:ext cx="7965752" cy="398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Itens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podem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ser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adicionados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em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qualquer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posição</a:t>
            </a:r>
            <a:endParaRPr lang="en-US" sz="2271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3755383" y="1368440"/>
            <a:ext cx="7307270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Array de "luxo"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84324" y="7400968"/>
            <a:ext cx="7307270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Não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possui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ordem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de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saída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definida</a:t>
            </a:r>
            <a:endParaRPr lang="en-US" sz="2271" dirty="0">
              <a:solidFill>
                <a:srgbClr val="000000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55383" y="2818806"/>
            <a:ext cx="1872255" cy="1831641"/>
            <a:chOff x="0" y="0"/>
            <a:chExt cx="381954" cy="3736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0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27638" y="2818806"/>
            <a:ext cx="1872255" cy="1831641"/>
            <a:chOff x="0" y="0"/>
            <a:chExt cx="381954" cy="3736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499893" y="2818806"/>
            <a:ext cx="1872255" cy="1831641"/>
            <a:chOff x="0" y="0"/>
            <a:chExt cx="381954" cy="3736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72147" y="2818806"/>
            <a:ext cx="1872255" cy="1831641"/>
            <a:chOff x="0" y="0"/>
            <a:chExt cx="381954" cy="3736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56532" y="3387019"/>
            <a:ext cx="695216" cy="69521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361298" y="3387019"/>
            <a:ext cx="695216" cy="69521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266064" y="3387019"/>
            <a:ext cx="695216" cy="69521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170831" y="2694875"/>
            <a:ext cx="1872255" cy="1831641"/>
            <a:chOff x="0" y="0"/>
            <a:chExt cx="381954" cy="3736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n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94301" y="1097635"/>
            <a:ext cx="7616349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FILA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2427600" y="2918157"/>
            <a:ext cx="1022628" cy="1632939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16348241" y="2918157"/>
            <a:ext cx="1022628" cy="1632939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9500106" y="5352267"/>
            <a:ext cx="6503570" cy="3453395"/>
            <a:chOff x="0" y="0"/>
            <a:chExt cx="1000214" cy="53111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00214" cy="531114"/>
            </a:xfrm>
            <a:custGeom>
              <a:avLst/>
              <a:gdLst/>
              <a:ahLst/>
              <a:cxnLst/>
              <a:rect l="l" t="t" r="r" b="b"/>
              <a:pathLst>
                <a:path w="1000214" h="531114">
                  <a:moveTo>
                    <a:pt x="0" y="0"/>
                  </a:moveTo>
                  <a:lnTo>
                    <a:pt x="1000214" y="0"/>
                  </a:lnTo>
                  <a:lnTo>
                    <a:pt x="1000214" y="531114"/>
                  </a:lnTo>
                  <a:lnTo>
                    <a:pt x="0" y="53111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649688" y="5143500"/>
            <a:ext cx="6651123" cy="3545989"/>
            <a:chOff x="0" y="0"/>
            <a:chExt cx="1022907" cy="54535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22907" cy="545354"/>
            </a:xfrm>
            <a:custGeom>
              <a:avLst/>
              <a:gdLst/>
              <a:ahLst/>
              <a:cxnLst/>
              <a:rect l="l" t="t" r="r" b="b"/>
              <a:pathLst>
                <a:path w="1022907" h="545354">
                  <a:moveTo>
                    <a:pt x="0" y="0"/>
                  </a:moveTo>
                  <a:lnTo>
                    <a:pt x="1022907" y="0"/>
                  </a:lnTo>
                  <a:lnTo>
                    <a:pt x="1022907" y="545354"/>
                  </a:lnTo>
                  <a:lnTo>
                    <a:pt x="0" y="545354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649688" y="5143500"/>
            <a:ext cx="6651123" cy="548393"/>
            <a:chOff x="0" y="0"/>
            <a:chExt cx="1400807" cy="11549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400807" cy="115498"/>
            </a:xfrm>
            <a:custGeom>
              <a:avLst/>
              <a:gdLst/>
              <a:ahLst/>
              <a:cxnLst/>
              <a:rect l="l" t="t" r="r" b="b"/>
              <a:pathLst>
                <a:path w="1400807" h="115498">
                  <a:moveTo>
                    <a:pt x="0" y="0"/>
                  </a:moveTo>
                  <a:lnTo>
                    <a:pt x="1400807" y="0"/>
                  </a:lnTo>
                  <a:lnTo>
                    <a:pt x="1400807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3"/>
          <a:srcRect t="25116" r="5098" b="33458"/>
          <a:stretch>
            <a:fillRect/>
          </a:stretch>
        </p:blipFill>
        <p:spPr>
          <a:xfrm>
            <a:off x="9789526" y="5274465"/>
            <a:ext cx="875003" cy="286462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0022757" y="5823399"/>
            <a:ext cx="5820590" cy="2687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4"/>
              </a:lnSpc>
            </a:pPr>
            <a:r>
              <a:rPr lang="en-US" sz="2545">
                <a:solidFill>
                  <a:srgbClr val="FE8CFE"/>
                </a:solidFill>
                <a:latin typeface="Fira Code"/>
              </a:rPr>
              <a:t>export </a:t>
            </a:r>
            <a:r>
              <a:rPr lang="en-US" sz="2545">
                <a:solidFill>
                  <a:srgbClr val="2DBEB1"/>
                </a:solidFill>
                <a:latin typeface="Fira Code"/>
              </a:rPr>
              <a:t>interface 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IQueue {</a:t>
            </a:r>
          </a:p>
          <a:p>
            <a:pPr>
              <a:lnSpc>
                <a:spcPts val="3564"/>
              </a:lnSpc>
            </a:pPr>
            <a:r>
              <a:rPr lang="en-US" sz="2545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2545">
                <a:solidFill>
                  <a:srgbClr val="F8BFA7"/>
                </a:solidFill>
                <a:latin typeface="Fira Code"/>
              </a:rPr>
              <a:t>enqueue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(item: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):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void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3564"/>
              </a:lnSpc>
            </a:pPr>
            <a:r>
              <a:rPr lang="en-US" sz="2545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2545">
                <a:solidFill>
                  <a:srgbClr val="F8BFA7"/>
                </a:solidFill>
                <a:latin typeface="Fira Code"/>
              </a:rPr>
              <a:t>dequeue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3564"/>
              </a:lnSpc>
            </a:pPr>
            <a:r>
              <a:rPr lang="en-US" sz="2545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2545">
                <a:solidFill>
                  <a:srgbClr val="F8BFA7"/>
                </a:solidFill>
                <a:latin typeface="Fira Code"/>
              </a:rPr>
              <a:t>size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number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3564"/>
              </a:lnSpc>
            </a:pPr>
            <a:r>
              <a:rPr lang="en-US" sz="2545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2545">
                <a:solidFill>
                  <a:srgbClr val="F8BFA7"/>
                </a:solidFill>
                <a:latin typeface="Fira Code"/>
              </a:rPr>
              <a:t>isFull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2545">
                <a:solidFill>
                  <a:srgbClr val="70FEFE"/>
                </a:solidFill>
                <a:latin typeface="Fira Code"/>
              </a:rPr>
              <a:t>boolean</a:t>
            </a:r>
            <a:r>
              <a:rPr lang="en-US" sz="2545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3564"/>
              </a:lnSpc>
            </a:pPr>
            <a:r>
              <a:rPr lang="en-US" sz="2545">
                <a:solidFill>
                  <a:srgbClr val="FBF3E4"/>
                </a:solidFill>
                <a:latin typeface="Fira Code"/>
              </a:rPr>
              <a:t>}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84324" y="6107646"/>
            <a:ext cx="7307270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Posições bem definidas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84324" y="6449723"/>
            <a:ext cx="8026326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Tamanho se adapta à posição ocupada de maior índice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584324" y="6791800"/>
            <a:ext cx="8787824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Itens podem ser adicionados apenas no menor índice (zero)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84324" y="7130586"/>
            <a:ext cx="7307270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Saída deve ser feita pelo maior índice ocupado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597487" y="1368440"/>
            <a:ext cx="7307270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Primeiro a Chegar Primeiro a Sair (PCPS)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597487" y="1695679"/>
            <a:ext cx="7307270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First In, First Out (FIFO)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55383" y="2818806"/>
            <a:ext cx="1872255" cy="1831641"/>
            <a:chOff x="0" y="0"/>
            <a:chExt cx="381954" cy="3736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0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27638" y="2818806"/>
            <a:ext cx="1872255" cy="1831641"/>
            <a:chOff x="0" y="0"/>
            <a:chExt cx="381954" cy="3736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499893" y="2818806"/>
            <a:ext cx="1872255" cy="1831641"/>
            <a:chOff x="0" y="0"/>
            <a:chExt cx="381954" cy="3736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72147" y="2818806"/>
            <a:ext cx="1872255" cy="1831641"/>
            <a:chOff x="0" y="0"/>
            <a:chExt cx="381954" cy="3736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456532" y="3387019"/>
            <a:ext cx="695216" cy="69521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361298" y="3387019"/>
            <a:ext cx="695216" cy="69521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266064" y="3387019"/>
            <a:ext cx="695216" cy="69521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170831" y="2694875"/>
            <a:ext cx="1872255" cy="1831641"/>
            <a:chOff x="0" y="0"/>
            <a:chExt cx="381954" cy="3736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81954" cy="373669"/>
            </a:xfrm>
            <a:custGeom>
              <a:avLst/>
              <a:gdLst/>
              <a:ahLst/>
              <a:cxnLst/>
              <a:rect l="l" t="t" r="r" b="b"/>
              <a:pathLst>
                <a:path w="381954" h="373669">
                  <a:moveTo>
                    <a:pt x="186834" y="0"/>
                  </a:moveTo>
                  <a:lnTo>
                    <a:pt x="195120" y="0"/>
                  </a:lnTo>
                  <a:cubicBezTo>
                    <a:pt x="244671" y="0"/>
                    <a:pt x="292193" y="19684"/>
                    <a:pt x="327232" y="54723"/>
                  </a:cubicBezTo>
                  <a:cubicBezTo>
                    <a:pt x="362270" y="89761"/>
                    <a:pt x="381954" y="137283"/>
                    <a:pt x="381954" y="186834"/>
                  </a:cubicBezTo>
                  <a:lnTo>
                    <a:pt x="381954" y="186834"/>
                  </a:lnTo>
                  <a:cubicBezTo>
                    <a:pt x="381954" y="236386"/>
                    <a:pt x="362270" y="283908"/>
                    <a:pt x="327232" y="318946"/>
                  </a:cubicBezTo>
                  <a:cubicBezTo>
                    <a:pt x="292193" y="353984"/>
                    <a:pt x="244671" y="373669"/>
                    <a:pt x="195120" y="373669"/>
                  </a:cubicBezTo>
                  <a:lnTo>
                    <a:pt x="186834" y="373669"/>
                  </a:lnTo>
                  <a:cubicBezTo>
                    <a:pt x="137283" y="373669"/>
                    <a:pt x="89761" y="353984"/>
                    <a:pt x="54723" y="318946"/>
                  </a:cubicBezTo>
                  <a:cubicBezTo>
                    <a:pt x="19684" y="283908"/>
                    <a:pt x="0" y="236386"/>
                    <a:pt x="0" y="186834"/>
                  </a:cubicBezTo>
                  <a:lnTo>
                    <a:pt x="0" y="186834"/>
                  </a:lnTo>
                  <a:cubicBezTo>
                    <a:pt x="0" y="137283"/>
                    <a:pt x="19684" y="89761"/>
                    <a:pt x="54723" y="54723"/>
                  </a:cubicBezTo>
                  <a:cubicBezTo>
                    <a:pt x="89761" y="19684"/>
                    <a:pt x="137283" y="0"/>
                    <a:pt x="186834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n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94301" y="1097635"/>
            <a:ext cx="7616349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PILHA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2427600" y="2570549"/>
            <a:ext cx="1022628" cy="1632939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269888">
            <a:off x="2446363" y="3168204"/>
            <a:ext cx="1022628" cy="1632939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584324" y="6107646"/>
            <a:ext cx="7307270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Posições bem definidas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84324" y="6449723"/>
            <a:ext cx="8026326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Tamanho se adapta à posição ocupada de maior índice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84324" y="6791800"/>
            <a:ext cx="8787824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Itens podem ser adicionados apenas no menor índice (zero)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84324" y="7130586"/>
            <a:ext cx="7307270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Saída deve ser feita pelo menor índice ocupado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97487" y="1368440"/>
            <a:ext cx="7307270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Primeiro a Chegar Último a Sair (PCUS)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597487" y="1695679"/>
            <a:ext cx="7307270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First In, Last Out (FILO)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0239120" y="6099773"/>
            <a:ext cx="5388596" cy="2861344"/>
            <a:chOff x="0" y="0"/>
            <a:chExt cx="1000214" cy="53111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00214" cy="531114"/>
            </a:xfrm>
            <a:custGeom>
              <a:avLst/>
              <a:gdLst/>
              <a:ahLst/>
              <a:cxnLst/>
              <a:rect l="l" t="t" r="r" b="b"/>
              <a:pathLst>
                <a:path w="1000214" h="531114">
                  <a:moveTo>
                    <a:pt x="0" y="0"/>
                  </a:moveTo>
                  <a:lnTo>
                    <a:pt x="1000214" y="0"/>
                  </a:lnTo>
                  <a:lnTo>
                    <a:pt x="1000214" y="531114"/>
                  </a:lnTo>
                  <a:lnTo>
                    <a:pt x="0" y="53111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363057" y="5926797"/>
            <a:ext cx="5510852" cy="2938064"/>
            <a:chOff x="0" y="0"/>
            <a:chExt cx="1022907" cy="54535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22907" cy="545354"/>
            </a:xfrm>
            <a:custGeom>
              <a:avLst/>
              <a:gdLst/>
              <a:ahLst/>
              <a:cxnLst/>
              <a:rect l="l" t="t" r="r" b="b"/>
              <a:pathLst>
                <a:path w="1022907" h="545354">
                  <a:moveTo>
                    <a:pt x="0" y="0"/>
                  </a:moveTo>
                  <a:lnTo>
                    <a:pt x="1022907" y="0"/>
                  </a:lnTo>
                  <a:lnTo>
                    <a:pt x="1022907" y="545354"/>
                  </a:lnTo>
                  <a:lnTo>
                    <a:pt x="0" y="545354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0388701" y="5926797"/>
            <a:ext cx="5485208" cy="444817"/>
            <a:chOff x="0" y="0"/>
            <a:chExt cx="1155251" cy="93684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155251" cy="93684"/>
            </a:xfrm>
            <a:custGeom>
              <a:avLst/>
              <a:gdLst/>
              <a:ahLst/>
              <a:cxnLst/>
              <a:rect l="l" t="t" r="r" b="b"/>
              <a:pathLst>
                <a:path w="1155251" h="93684">
                  <a:moveTo>
                    <a:pt x="0" y="0"/>
                  </a:moveTo>
                  <a:lnTo>
                    <a:pt x="1155251" y="0"/>
                  </a:lnTo>
                  <a:lnTo>
                    <a:pt x="1155251" y="93684"/>
                  </a:lnTo>
                  <a:lnTo>
                    <a:pt x="0" y="93684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3"/>
          <a:srcRect t="25116" r="5098" b="33458"/>
          <a:stretch>
            <a:fillRect/>
          </a:stretch>
        </p:blipFill>
        <p:spPr>
          <a:xfrm>
            <a:off x="10478921" y="6035310"/>
            <a:ext cx="724992" cy="237351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0672167" y="6474077"/>
            <a:ext cx="4340579" cy="2242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3"/>
              </a:lnSpc>
            </a:pPr>
            <a:r>
              <a:rPr lang="en-US" sz="2109">
                <a:solidFill>
                  <a:srgbClr val="FE8CFE"/>
                </a:solidFill>
                <a:latin typeface="Fira Code"/>
              </a:rPr>
              <a:t>export </a:t>
            </a:r>
            <a:r>
              <a:rPr lang="en-US" sz="2109">
                <a:solidFill>
                  <a:srgbClr val="2DBEB1"/>
                </a:solidFill>
                <a:latin typeface="Fira Code"/>
              </a:rPr>
              <a:t>interface </a:t>
            </a:r>
            <a:r>
              <a:rPr lang="en-US" sz="2109">
                <a:solidFill>
                  <a:srgbClr val="FBF3E4"/>
                </a:solidFill>
                <a:latin typeface="Fira Code"/>
              </a:rPr>
              <a:t>IStack {</a:t>
            </a:r>
          </a:p>
          <a:p>
            <a:pPr>
              <a:lnSpc>
                <a:spcPts val="2953"/>
              </a:lnSpc>
            </a:pPr>
            <a:r>
              <a:rPr lang="en-US" sz="2109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2109">
                <a:solidFill>
                  <a:srgbClr val="F8BFA7"/>
                </a:solidFill>
                <a:latin typeface="Fira Code"/>
              </a:rPr>
              <a:t>push</a:t>
            </a:r>
            <a:r>
              <a:rPr lang="en-US" sz="2109">
                <a:solidFill>
                  <a:srgbClr val="FBF3E4"/>
                </a:solidFill>
                <a:latin typeface="Fira Code"/>
              </a:rPr>
              <a:t>(item: </a:t>
            </a:r>
            <a:r>
              <a:rPr lang="en-US" sz="2109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2109">
                <a:solidFill>
                  <a:srgbClr val="FBF3E4"/>
                </a:solidFill>
                <a:latin typeface="Fira Code"/>
              </a:rPr>
              <a:t>): </a:t>
            </a:r>
            <a:r>
              <a:rPr lang="en-US" sz="2109">
                <a:solidFill>
                  <a:srgbClr val="70FEFE"/>
                </a:solidFill>
                <a:latin typeface="Fira Code"/>
              </a:rPr>
              <a:t>void</a:t>
            </a:r>
            <a:r>
              <a:rPr lang="en-US" sz="2109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953"/>
              </a:lnSpc>
            </a:pPr>
            <a:r>
              <a:rPr lang="en-US" sz="2109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2109">
                <a:solidFill>
                  <a:srgbClr val="F8BFA7"/>
                </a:solidFill>
                <a:latin typeface="Fira Code"/>
              </a:rPr>
              <a:t>pop</a:t>
            </a:r>
            <a:r>
              <a:rPr lang="en-US" sz="2109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2109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2109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953"/>
              </a:lnSpc>
            </a:pPr>
            <a:r>
              <a:rPr lang="en-US" sz="2109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2109">
                <a:solidFill>
                  <a:srgbClr val="F8BFA7"/>
                </a:solidFill>
                <a:latin typeface="Fira Code"/>
              </a:rPr>
              <a:t>size</a:t>
            </a:r>
            <a:r>
              <a:rPr lang="en-US" sz="2109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2109">
                <a:solidFill>
                  <a:srgbClr val="70FEFE"/>
                </a:solidFill>
                <a:latin typeface="Fira Code"/>
              </a:rPr>
              <a:t>number</a:t>
            </a:r>
            <a:r>
              <a:rPr lang="en-US" sz="2109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953"/>
              </a:lnSpc>
            </a:pPr>
            <a:r>
              <a:rPr lang="en-US" sz="2109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2109">
                <a:solidFill>
                  <a:srgbClr val="F8BFA7"/>
                </a:solidFill>
                <a:latin typeface="Fira Code"/>
              </a:rPr>
              <a:t>isFull</a:t>
            </a:r>
            <a:r>
              <a:rPr lang="en-US" sz="2109">
                <a:solidFill>
                  <a:srgbClr val="FBF3E4"/>
                </a:solidFill>
                <a:latin typeface="Fira Code"/>
              </a:rPr>
              <a:t>(): </a:t>
            </a:r>
            <a:r>
              <a:rPr lang="en-US" sz="2109">
                <a:solidFill>
                  <a:srgbClr val="70FEFE"/>
                </a:solidFill>
                <a:latin typeface="Fira Code"/>
              </a:rPr>
              <a:t>boolean</a:t>
            </a:r>
            <a:r>
              <a:rPr lang="en-US" sz="2109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2953"/>
              </a:lnSpc>
            </a:pPr>
            <a:r>
              <a:rPr lang="en-US" sz="2109">
                <a:solidFill>
                  <a:srgbClr val="FBF3E4"/>
                </a:solidFill>
                <a:latin typeface="Fira Code"/>
              </a:rPr>
              <a:t>}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94072" y="3357562"/>
            <a:ext cx="11299867" cy="3194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39"/>
              </a:lnSpc>
            </a:pPr>
            <a:r>
              <a:rPr lang="en-US" sz="18600">
                <a:solidFill>
                  <a:srgbClr val="000000"/>
                </a:solidFill>
                <a:latin typeface="Bebas Neue Bold"/>
              </a:rPr>
              <a:t>OBRIGADO!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952500"/>
            <a:ext cx="3501810" cy="5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Senac/são Leopoldo </a:t>
            </a:r>
          </a:p>
        </p:txBody>
      </p:sp>
      <p:sp>
        <p:nvSpPr>
          <p:cNvPr id="4" name="AutoShape 4"/>
          <p:cNvSpPr/>
          <p:nvPr/>
        </p:nvSpPr>
        <p:spPr>
          <a:xfrm rot="2017">
            <a:off x="1028704" y="8439495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2017">
            <a:off x="1028704" y="1797738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6169118" y="946326"/>
            <a:ext cx="1090182" cy="277427"/>
            <a:chOff x="0" y="0"/>
            <a:chExt cx="1453576" cy="369903"/>
          </a:xfrm>
        </p:grpSpPr>
        <p:grpSp>
          <p:nvGrpSpPr>
            <p:cNvPr id="7" name="Group 7"/>
            <p:cNvGrpSpPr/>
            <p:nvPr/>
          </p:nvGrpSpPr>
          <p:grpSpPr>
            <a:xfrm>
              <a:off x="1083673" y="0"/>
              <a:ext cx="369903" cy="369903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541837" y="0"/>
              <a:ext cx="369903" cy="369903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369903" cy="369903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028700" y="8724357"/>
            <a:ext cx="40777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rafael_c_alves@hotmail.com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57501" y="8603627"/>
            <a:ext cx="3501810" cy="5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Rafael Corrêa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+procedimento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336447" y="411662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+estado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+escopo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66819" y="673527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+busca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01421" y="525804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+escopo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8994695" y="2522809"/>
            <a:ext cx="8743638" cy="5277823"/>
            <a:chOff x="0" y="0"/>
            <a:chExt cx="11267666" cy="6801373"/>
          </a:xfrm>
        </p:grpSpPr>
        <p:sp>
          <p:nvSpPr>
            <p:cNvPr id="40" name="Freeform 40"/>
            <p:cNvSpPr/>
            <p:nvPr/>
          </p:nvSpPr>
          <p:spPr>
            <a:xfrm>
              <a:off x="31750" y="31750"/>
              <a:ext cx="11204166" cy="6737873"/>
            </a:xfrm>
            <a:custGeom>
              <a:avLst/>
              <a:gdLst/>
              <a:ahLst/>
              <a:cxnLst/>
              <a:rect l="l" t="t" r="r" b="b"/>
              <a:pathLst>
                <a:path w="11204166" h="6737873">
                  <a:moveTo>
                    <a:pt x="11111456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110186" y="0"/>
                  </a:lnTo>
                  <a:cubicBezTo>
                    <a:pt x="11160986" y="0"/>
                    <a:pt x="11202896" y="41910"/>
                    <a:pt x="11202896" y="92710"/>
                  </a:cubicBezTo>
                  <a:lnTo>
                    <a:pt x="11202896" y="6643894"/>
                  </a:lnTo>
                  <a:cubicBezTo>
                    <a:pt x="11204166" y="6695963"/>
                    <a:pt x="11162256" y="6737873"/>
                    <a:pt x="11111456" y="6737873"/>
                  </a:cubicBezTo>
                  <a:close/>
                </a:path>
              </a:pathLst>
            </a:custGeom>
            <a:solidFill>
              <a:srgbClr val="FE8CF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11267666" cy="6801373"/>
            </a:xfrm>
            <a:custGeom>
              <a:avLst/>
              <a:gdLst/>
              <a:ahLst/>
              <a:cxnLst/>
              <a:rect l="l" t="t" r="r" b="b"/>
              <a:pathLst>
                <a:path w="11267666" h="6801373">
                  <a:moveTo>
                    <a:pt x="11143206" y="59690"/>
                  </a:moveTo>
                  <a:cubicBezTo>
                    <a:pt x="11178766" y="59690"/>
                    <a:pt x="11207976" y="88900"/>
                    <a:pt x="11207976" y="124460"/>
                  </a:cubicBezTo>
                  <a:lnTo>
                    <a:pt x="11207976" y="6676913"/>
                  </a:lnTo>
                  <a:cubicBezTo>
                    <a:pt x="11207976" y="6712473"/>
                    <a:pt x="11178766" y="6741684"/>
                    <a:pt x="11143206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143206" y="59690"/>
                  </a:lnTo>
                  <a:moveTo>
                    <a:pt x="1114320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11143206" y="6801373"/>
                  </a:lnTo>
                  <a:cubicBezTo>
                    <a:pt x="11211786" y="6801373"/>
                    <a:pt x="11267666" y="6745494"/>
                    <a:pt x="11267666" y="6676913"/>
                  </a:cubicBezTo>
                  <a:lnTo>
                    <a:pt x="11267666" y="124460"/>
                  </a:lnTo>
                  <a:cubicBezTo>
                    <a:pt x="11267666" y="55880"/>
                    <a:pt x="11211786" y="0"/>
                    <a:pt x="1114320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9311398" y="2793257"/>
            <a:ext cx="5529446" cy="8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7"/>
              </a:lnSpc>
            </a:pPr>
            <a:r>
              <a:rPr lang="en-US" sz="4819" spc="48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815805" y="3798313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Baseado na interação entre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objetos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815805" y="4467738"/>
            <a:ext cx="7558279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Utiliza de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abstrações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para solucionar problemas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815805" y="5137163"/>
            <a:ext cx="7006171" cy="96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Busca poupar código através da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herança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de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classes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815805" y="6683737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Exemplos: Typescript, C#, Java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689" y="4716943"/>
            <a:ext cx="16230600" cy="4541357"/>
            <a:chOff x="0" y="0"/>
            <a:chExt cx="21403936" cy="5988868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21340435" cy="5925368"/>
            </a:xfrm>
            <a:custGeom>
              <a:avLst/>
              <a:gdLst/>
              <a:ahLst/>
              <a:cxnLst/>
              <a:rect l="l" t="t" r="r" b="b"/>
              <a:pathLst>
                <a:path w="21340435" h="5925368">
                  <a:moveTo>
                    <a:pt x="21247726" y="5925368"/>
                  </a:moveTo>
                  <a:lnTo>
                    <a:pt x="92710" y="5925368"/>
                  </a:lnTo>
                  <a:cubicBezTo>
                    <a:pt x="41910" y="5925368"/>
                    <a:pt x="0" y="5883458"/>
                    <a:pt x="0" y="583265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1246457" y="0"/>
                  </a:lnTo>
                  <a:cubicBezTo>
                    <a:pt x="21297257" y="0"/>
                    <a:pt x="21339166" y="41910"/>
                    <a:pt x="21339166" y="92710"/>
                  </a:cubicBezTo>
                  <a:lnTo>
                    <a:pt x="21339166" y="5831388"/>
                  </a:lnTo>
                  <a:cubicBezTo>
                    <a:pt x="21340435" y="5883458"/>
                    <a:pt x="21298526" y="5925368"/>
                    <a:pt x="21247726" y="5925368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1403935" cy="5988868"/>
            </a:xfrm>
            <a:custGeom>
              <a:avLst/>
              <a:gdLst/>
              <a:ahLst/>
              <a:cxnLst/>
              <a:rect l="l" t="t" r="r" b="b"/>
              <a:pathLst>
                <a:path w="21403935" h="5988868">
                  <a:moveTo>
                    <a:pt x="21279476" y="59690"/>
                  </a:moveTo>
                  <a:cubicBezTo>
                    <a:pt x="21315035" y="59690"/>
                    <a:pt x="21344246" y="88900"/>
                    <a:pt x="21344246" y="124460"/>
                  </a:cubicBezTo>
                  <a:lnTo>
                    <a:pt x="21344246" y="5864408"/>
                  </a:lnTo>
                  <a:cubicBezTo>
                    <a:pt x="21344246" y="5899968"/>
                    <a:pt x="21315035" y="5929178"/>
                    <a:pt x="21279476" y="5929178"/>
                  </a:cubicBezTo>
                  <a:lnTo>
                    <a:pt x="124460" y="5929178"/>
                  </a:lnTo>
                  <a:cubicBezTo>
                    <a:pt x="88900" y="5929178"/>
                    <a:pt x="59690" y="5899968"/>
                    <a:pt x="59690" y="586440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279476" y="59690"/>
                  </a:lnTo>
                  <a:moveTo>
                    <a:pt x="2127947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864408"/>
                  </a:lnTo>
                  <a:cubicBezTo>
                    <a:pt x="0" y="5932988"/>
                    <a:pt x="55880" y="5988868"/>
                    <a:pt x="124460" y="5988868"/>
                  </a:cubicBezTo>
                  <a:lnTo>
                    <a:pt x="21279476" y="5988868"/>
                  </a:lnTo>
                  <a:cubicBezTo>
                    <a:pt x="21348057" y="5988868"/>
                    <a:pt x="21403935" y="5932988"/>
                    <a:pt x="21403935" y="5864408"/>
                  </a:cubicBezTo>
                  <a:lnTo>
                    <a:pt x="21403935" y="124460"/>
                  </a:lnTo>
                  <a:cubicBezTo>
                    <a:pt x="21403935" y="55880"/>
                    <a:pt x="21348057" y="0"/>
                    <a:pt x="2127947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AutoShape 5"/>
          <p:cNvSpPr/>
          <p:nvPr/>
        </p:nvSpPr>
        <p:spPr>
          <a:xfrm rot="2017">
            <a:off x="1028693" y="5334020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4776790" y="5218732"/>
            <a:ext cx="280984" cy="278202"/>
            <a:chOff x="0" y="0"/>
            <a:chExt cx="1008785" cy="998798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815767" y="5218732"/>
            <a:ext cx="280984" cy="278202"/>
            <a:chOff x="0" y="0"/>
            <a:chExt cx="1008785" cy="998798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018014" y="5628963"/>
            <a:ext cx="5876489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encapsulamento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95092" y="7625792"/>
            <a:ext cx="4722333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polimorfismo</a:t>
            </a:r>
          </a:p>
        </p:txBody>
      </p:sp>
      <p:sp>
        <p:nvSpPr>
          <p:cNvPr id="14" name="AutoShape 14"/>
          <p:cNvSpPr/>
          <p:nvPr/>
        </p:nvSpPr>
        <p:spPr>
          <a:xfrm rot="2017">
            <a:off x="1028693" y="7329529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4776790" y="7214240"/>
            <a:ext cx="280984" cy="278202"/>
            <a:chOff x="0" y="0"/>
            <a:chExt cx="1008785" cy="998798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2815767" y="7199953"/>
            <a:ext cx="280984" cy="278202"/>
            <a:chOff x="0" y="0"/>
            <a:chExt cx="1008785" cy="998798"/>
          </a:xfrm>
        </p:grpSpPr>
        <p:sp>
          <p:nvSpPr>
            <p:cNvPr id="19" name="Freeform 19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5316914" y="0"/>
            <a:ext cx="7654172" cy="4408030"/>
            <a:chOff x="0" y="0"/>
            <a:chExt cx="10205562" cy="5877373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856592"/>
              <a:ext cx="9965829" cy="230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01"/>
                </a:lnSpc>
              </a:pPr>
              <a:r>
                <a:rPr lang="en-US" sz="12401">
                  <a:solidFill>
                    <a:srgbClr val="000000"/>
                  </a:solidFill>
                  <a:latin typeface="Bebas Neue Bold"/>
                </a:rPr>
                <a:t>ORIENTADA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39733" y="3572565"/>
              <a:ext cx="9965829" cy="230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01"/>
                </a:lnSpc>
              </a:pPr>
              <a:r>
                <a:rPr lang="en-US" sz="12401">
                  <a:solidFill>
                    <a:srgbClr val="000000"/>
                  </a:solidFill>
                  <a:latin typeface="Bebas Neue Bold"/>
                </a:rPr>
                <a:t>OBJETOS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74652" y="3113771"/>
              <a:ext cx="1947516" cy="2046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177"/>
                </a:lnSpc>
              </a:pPr>
              <a:r>
                <a:rPr lang="en-US" sz="11177" dirty="0">
                  <a:solidFill>
                    <a:srgbClr val="B91646"/>
                  </a:solidFill>
                  <a:latin typeface="Brittany"/>
                </a:rPr>
                <a:t>a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961754" y="180975"/>
              <a:ext cx="6521787" cy="1709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327"/>
                </a:lnSpc>
              </a:pPr>
              <a:r>
                <a:rPr lang="en-US" sz="9327" dirty="0" err="1">
                  <a:solidFill>
                    <a:srgbClr val="B91646"/>
                  </a:solidFill>
                  <a:latin typeface="Brittany"/>
                </a:rPr>
                <a:t>programação</a:t>
              </a:r>
              <a:endParaRPr lang="en-US" sz="9327" dirty="0">
                <a:solidFill>
                  <a:srgbClr val="B91646"/>
                </a:solidFill>
                <a:latin typeface="Brittany"/>
              </a:endParaRPr>
            </a:p>
          </p:txBody>
        </p:sp>
      </p:grpSp>
      <p:sp>
        <p:nvSpPr>
          <p:cNvPr id="26" name="AutoShape 26"/>
          <p:cNvSpPr/>
          <p:nvPr/>
        </p:nvSpPr>
        <p:spPr>
          <a:xfrm rot="2017">
            <a:off x="1028682" y="4298492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2942952" y="5628963"/>
            <a:ext cx="3948660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Abstração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266381" y="7625792"/>
            <a:ext cx="3301802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herança</a:t>
            </a:r>
          </a:p>
        </p:txBody>
      </p:sp>
    </p:spTree>
    <p:extLst>
      <p:ext uri="{BB962C8B-B14F-4D97-AF65-F5344CB8AC3E}">
        <p14:creationId xmlns:p14="http://schemas.microsoft.com/office/powerpoint/2010/main" val="2243690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689" y="4716943"/>
            <a:ext cx="16230600" cy="4541357"/>
            <a:chOff x="0" y="0"/>
            <a:chExt cx="21403936" cy="5988868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21340435" cy="5925368"/>
            </a:xfrm>
            <a:custGeom>
              <a:avLst/>
              <a:gdLst/>
              <a:ahLst/>
              <a:cxnLst/>
              <a:rect l="l" t="t" r="r" b="b"/>
              <a:pathLst>
                <a:path w="21340435" h="5925368">
                  <a:moveTo>
                    <a:pt x="21247726" y="5925368"/>
                  </a:moveTo>
                  <a:lnTo>
                    <a:pt x="92710" y="5925368"/>
                  </a:lnTo>
                  <a:cubicBezTo>
                    <a:pt x="41910" y="5925368"/>
                    <a:pt x="0" y="5883458"/>
                    <a:pt x="0" y="583265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1246457" y="0"/>
                  </a:lnTo>
                  <a:cubicBezTo>
                    <a:pt x="21297257" y="0"/>
                    <a:pt x="21339166" y="41910"/>
                    <a:pt x="21339166" y="92710"/>
                  </a:cubicBezTo>
                  <a:lnTo>
                    <a:pt x="21339166" y="5831388"/>
                  </a:lnTo>
                  <a:cubicBezTo>
                    <a:pt x="21340435" y="5883458"/>
                    <a:pt x="21298526" y="5925368"/>
                    <a:pt x="21247726" y="5925368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1403935" cy="5988868"/>
            </a:xfrm>
            <a:custGeom>
              <a:avLst/>
              <a:gdLst/>
              <a:ahLst/>
              <a:cxnLst/>
              <a:rect l="l" t="t" r="r" b="b"/>
              <a:pathLst>
                <a:path w="21403935" h="5988868">
                  <a:moveTo>
                    <a:pt x="21279476" y="59690"/>
                  </a:moveTo>
                  <a:cubicBezTo>
                    <a:pt x="21315035" y="59690"/>
                    <a:pt x="21344246" y="88900"/>
                    <a:pt x="21344246" y="124460"/>
                  </a:cubicBezTo>
                  <a:lnTo>
                    <a:pt x="21344246" y="5864408"/>
                  </a:lnTo>
                  <a:cubicBezTo>
                    <a:pt x="21344246" y="5899968"/>
                    <a:pt x="21315035" y="5929178"/>
                    <a:pt x="21279476" y="5929178"/>
                  </a:cubicBezTo>
                  <a:lnTo>
                    <a:pt x="124460" y="5929178"/>
                  </a:lnTo>
                  <a:cubicBezTo>
                    <a:pt x="88900" y="5929178"/>
                    <a:pt x="59690" y="5899968"/>
                    <a:pt x="59690" y="586440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279476" y="59690"/>
                  </a:lnTo>
                  <a:moveTo>
                    <a:pt x="2127947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864408"/>
                  </a:lnTo>
                  <a:cubicBezTo>
                    <a:pt x="0" y="5932988"/>
                    <a:pt x="55880" y="5988868"/>
                    <a:pt x="124460" y="5988868"/>
                  </a:cubicBezTo>
                  <a:lnTo>
                    <a:pt x="21279476" y="5988868"/>
                  </a:lnTo>
                  <a:cubicBezTo>
                    <a:pt x="21348057" y="5988868"/>
                    <a:pt x="21403935" y="5932988"/>
                    <a:pt x="21403935" y="5864408"/>
                  </a:cubicBezTo>
                  <a:lnTo>
                    <a:pt x="21403935" y="124460"/>
                  </a:lnTo>
                  <a:cubicBezTo>
                    <a:pt x="21403935" y="55880"/>
                    <a:pt x="21348057" y="0"/>
                    <a:pt x="2127947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AutoShape 5"/>
          <p:cNvSpPr/>
          <p:nvPr/>
        </p:nvSpPr>
        <p:spPr>
          <a:xfrm rot="2017">
            <a:off x="1028693" y="5334020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4776790" y="5218732"/>
            <a:ext cx="280984" cy="278202"/>
            <a:chOff x="0" y="0"/>
            <a:chExt cx="1008785" cy="998798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815767" y="5218732"/>
            <a:ext cx="280984" cy="278202"/>
            <a:chOff x="0" y="0"/>
            <a:chExt cx="1008785" cy="998798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018014" y="5628963"/>
            <a:ext cx="5876489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encapsulamento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95092" y="7625792"/>
            <a:ext cx="4722333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polimorfismo</a:t>
            </a:r>
          </a:p>
        </p:txBody>
      </p:sp>
      <p:sp>
        <p:nvSpPr>
          <p:cNvPr id="14" name="AutoShape 14"/>
          <p:cNvSpPr/>
          <p:nvPr/>
        </p:nvSpPr>
        <p:spPr>
          <a:xfrm rot="2017">
            <a:off x="1028693" y="7329529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4776790" y="7214240"/>
            <a:ext cx="280984" cy="278202"/>
            <a:chOff x="0" y="0"/>
            <a:chExt cx="1008785" cy="998798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2815767" y="7199953"/>
            <a:ext cx="280984" cy="278202"/>
            <a:chOff x="0" y="0"/>
            <a:chExt cx="1008785" cy="998798"/>
          </a:xfrm>
        </p:grpSpPr>
        <p:sp>
          <p:nvSpPr>
            <p:cNvPr id="19" name="Freeform 19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5316914" y="0"/>
            <a:ext cx="7654172" cy="4408030"/>
            <a:chOff x="0" y="0"/>
            <a:chExt cx="10205562" cy="5877373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856592"/>
              <a:ext cx="9965829" cy="230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01"/>
                </a:lnSpc>
              </a:pPr>
              <a:r>
                <a:rPr lang="en-US" sz="12401">
                  <a:solidFill>
                    <a:srgbClr val="000000"/>
                  </a:solidFill>
                  <a:latin typeface="Bebas Neue Bold"/>
                </a:rPr>
                <a:t>ORIENTADA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39733" y="3572565"/>
              <a:ext cx="9965829" cy="230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01"/>
                </a:lnSpc>
              </a:pPr>
              <a:r>
                <a:rPr lang="en-US" sz="12401">
                  <a:solidFill>
                    <a:srgbClr val="000000"/>
                  </a:solidFill>
                  <a:latin typeface="Bebas Neue Bold"/>
                </a:rPr>
                <a:t>OBJETOS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74652" y="3113771"/>
              <a:ext cx="1947516" cy="2046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177"/>
                </a:lnSpc>
              </a:pPr>
              <a:r>
                <a:rPr lang="en-US" sz="11177" dirty="0">
                  <a:solidFill>
                    <a:srgbClr val="B91646"/>
                  </a:solidFill>
                  <a:latin typeface="Brittany"/>
                </a:rPr>
                <a:t>a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961754" y="180975"/>
              <a:ext cx="6521787" cy="1709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327"/>
                </a:lnSpc>
              </a:pPr>
              <a:r>
                <a:rPr lang="en-US" sz="9327" dirty="0" err="1">
                  <a:solidFill>
                    <a:srgbClr val="B91646"/>
                  </a:solidFill>
                  <a:latin typeface="Brittany"/>
                </a:rPr>
                <a:t>programação</a:t>
              </a:r>
              <a:endParaRPr lang="en-US" sz="9327" dirty="0">
                <a:solidFill>
                  <a:srgbClr val="B91646"/>
                </a:solidFill>
                <a:latin typeface="Brittany"/>
              </a:endParaRPr>
            </a:p>
          </p:txBody>
        </p:sp>
      </p:grpSp>
      <p:sp>
        <p:nvSpPr>
          <p:cNvPr id="26" name="AutoShape 26"/>
          <p:cNvSpPr/>
          <p:nvPr/>
        </p:nvSpPr>
        <p:spPr>
          <a:xfrm rot="2017">
            <a:off x="1028682" y="4298492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7"/>
          <p:cNvSpPr txBox="1"/>
          <p:nvPr/>
        </p:nvSpPr>
        <p:spPr>
          <a:xfrm>
            <a:off x="2942952" y="5628963"/>
            <a:ext cx="3948660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Abstração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266381" y="7625792"/>
            <a:ext cx="3301802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herança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926534" y="5353070"/>
            <a:ext cx="6262480" cy="19812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93451" y="1307299"/>
            <a:ext cx="1562949" cy="417760"/>
            <a:chOff x="0" y="0"/>
            <a:chExt cx="570168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493451" y="3937018"/>
            <a:ext cx="1562949" cy="417760"/>
            <a:chOff x="0" y="0"/>
            <a:chExt cx="570168" cy="152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10565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493451" y="7276948"/>
            <a:ext cx="1562949" cy="417760"/>
            <a:chOff x="0" y="0"/>
            <a:chExt cx="570168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91646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799243" y="1051683"/>
            <a:ext cx="5355194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93451" y="1848215"/>
            <a:ext cx="3851106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SIMULAÇÃO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93451" y="4477933"/>
            <a:ext cx="4971137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OBJETOS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93451" y="7817863"/>
            <a:ext cx="4712668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CLASSES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2648923"/>
            <a:ext cx="6896279" cy="6805469"/>
            <a:chOff x="0" y="0"/>
            <a:chExt cx="9195039" cy="9073959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9195039" cy="9073959"/>
              <a:chOff x="0" y="0"/>
              <a:chExt cx="9094397" cy="897464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9030897" cy="8911142"/>
              </a:xfrm>
              <a:custGeom>
                <a:avLst/>
                <a:gdLst/>
                <a:ahLst/>
                <a:cxnLst/>
                <a:rect l="l" t="t" r="r" b="b"/>
                <a:pathLst>
                  <a:path w="9030897" h="8911142">
                    <a:moveTo>
                      <a:pt x="8938187" y="8911142"/>
                    </a:moveTo>
                    <a:lnTo>
                      <a:pt x="92710" y="8911142"/>
                    </a:lnTo>
                    <a:cubicBezTo>
                      <a:pt x="41910" y="8911142"/>
                      <a:pt x="0" y="8869232"/>
                      <a:pt x="0" y="881843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936917" y="0"/>
                    </a:lnTo>
                    <a:cubicBezTo>
                      <a:pt x="8987717" y="0"/>
                      <a:pt x="9029627" y="41910"/>
                      <a:pt x="9029627" y="92710"/>
                    </a:cubicBezTo>
                    <a:lnTo>
                      <a:pt x="9029627" y="8817163"/>
                    </a:lnTo>
                    <a:cubicBezTo>
                      <a:pt x="9030897" y="8869232"/>
                      <a:pt x="8988987" y="8911142"/>
                      <a:pt x="8938187" y="8911142"/>
                    </a:cubicBezTo>
                    <a:close/>
                  </a:path>
                </a:pathLst>
              </a:custGeom>
              <a:solidFill>
                <a:srgbClr val="F7F2ED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9094398" cy="8974642"/>
              </a:xfrm>
              <a:custGeom>
                <a:avLst/>
                <a:gdLst/>
                <a:ahLst/>
                <a:cxnLst/>
                <a:rect l="l" t="t" r="r" b="b"/>
                <a:pathLst>
                  <a:path w="9094398" h="8974642">
                    <a:moveTo>
                      <a:pt x="8969937" y="59690"/>
                    </a:moveTo>
                    <a:cubicBezTo>
                      <a:pt x="9005497" y="59690"/>
                      <a:pt x="9034707" y="88900"/>
                      <a:pt x="9034707" y="124460"/>
                    </a:cubicBezTo>
                    <a:lnTo>
                      <a:pt x="9034707" y="8850182"/>
                    </a:lnTo>
                    <a:cubicBezTo>
                      <a:pt x="9034707" y="8885742"/>
                      <a:pt x="9005497" y="8914952"/>
                      <a:pt x="8969937" y="8914952"/>
                    </a:cubicBezTo>
                    <a:lnTo>
                      <a:pt x="124460" y="8914952"/>
                    </a:lnTo>
                    <a:cubicBezTo>
                      <a:pt x="88900" y="8914952"/>
                      <a:pt x="59690" y="8885742"/>
                      <a:pt x="59690" y="885018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8969937" y="59690"/>
                    </a:lnTo>
                    <a:moveTo>
                      <a:pt x="896993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50182"/>
                    </a:lnTo>
                    <a:cubicBezTo>
                      <a:pt x="0" y="8918763"/>
                      <a:pt x="55880" y="8974642"/>
                      <a:pt x="124460" y="8974642"/>
                    </a:cubicBezTo>
                    <a:lnTo>
                      <a:pt x="8969937" y="8974642"/>
                    </a:lnTo>
                    <a:cubicBezTo>
                      <a:pt x="9038517" y="8974642"/>
                      <a:pt x="9094398" y="8918763"/>
                      <a:pt x="9094398" y="8850182"/>
                    </a:cubicBezTo>
                    <a:lnTo>
                      <a:pt x="9094398" y="124460"/>
                    </a:lnTo>
                    <a:cubicBezTo>
                      <a:pt x="9094398" y="55880"/>
                      <a:pt x="9038517" y="0"/>
                      <a:pt x="896993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872352" y="543669"/>
              <a:ext cx="3675372" cy="2570097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010747" y="2107224"/>
              <a:ext cx="3585244" cy="2675143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4684590" y="4109237"/>
              <a:ext cx="3863135" cy="2580338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922147" y="5956420"/>
              <a:ext cx="3762443" cy="2810315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6914592" y="7886843"/>
              <a:ext cx="1919614" cy="959807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7317647">
              <a:off x="3433514" y="775735"/>
              <a:ext cx="1370553" cy="991937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3581912" flipV="1">
              <a:off x="4514882" y="3226274"/>
              <a:ext cx="1370553" cy="991937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7317647">
              <a:off x="3215786" y="5130330"/>
              <a:ext cx="1370553" cy="991937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0493451" y="2510807"/>
            <a:ext cx="6940906" cy="84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A POO tem como objetivo simular PROCESSOS REAIS a partir da ABSTRAÇÃO de elementos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493451" y="5067300"/>
            <a:ext cx="7174316" cy="1704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 dirty="0">
                <a:solidFill>
                  <a:srgbClr val="000000"/>
                </a:solidFill>
                <a:latin typeface="Montserrat"/>
              </a:rPr>
              <a:t>São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representações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dos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elementos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contidos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no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processo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a ser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simulado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. São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utilizados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para INTERAGIREM com outros </a:t>
            </a:r>
            <a:r>
              <a:rPr lang="en-US" sz="2271">
                <a:solidFill>
                  <a:srgbClr val="000000"/>
                </a:solidFill>
                <a:latin typeface="Montserrat"/>
              </a:rPr>
              <a:t>objetos SIMULANDO o </a:t>
            </a:r>
            <a:r>
              <a:rPr lang="en-US" sz="2271" dirty="0" err="1">
                <a:solidFill>
                  <a:srgbClr val="000000"/>
                </a:solidFill>
                <a:latin typeface="Montserrat"/>
              </a:rPr>
              <a:t>processo</a:t>
            </a:r>
            <a:r>
              <a:rPr lang="en-US" sz="2271" dirty="0">
                <a:solidFill>
                  <a:srgbClr val="000000"/>
                </a:solidFill>
                <a:latin typeface="Montserrat"/>
              </a:rPr>
              <a:t> real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493451" y="8411398"/>
            <a:ext cx="6940906" cy="84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São ABSTRAÇÕES aplicadas aos OBJETOS. Um objeto é a forma "CONCRETA" de uma classe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3830954" y="8143206"/>
            <a:ext cx="6055126" cy="1795549"/>
            <a:chOff x="0" y="0"/>
            <a:chExt cx="24230031" cy="7185020"/>
          </a:xfrm>
        </p:grpSpPr>
        <p:sp>
          <p:nvSpPr>
            <p:cNvPr id="28" name="Freeform 28"/>
            <p:cNvSpPr/>
            <p:nvPr/>
          </p:nvSpPr>
          <p:spPr>
            <a:xfrm>
              <a:off x="31750" y="31750"/>
              <a:ext cx="24166531" cy="7121520"/>
            </a:xfrm>
            <a:custGeom>
              <a:avLst/>
              <a:gdLst/>
              <a:ahLst/>
              <a:cxnLst/>
              <a:rect l="l" t="t" r="r" b="b"/>
              <a:pathLst>
                <a:path w="24166531" h="7121520">
                  <a:moveTo>
                    <a:pt x="24073820" y="7121520"/>
                  </a:moveTo>
                  <a:lnTo>
                    <a:pt x="92710" y="7121520"/>
                  </a:lnTo>
                  <a:cubicBezTo>
                    <a:pt x="41910" y="7121520"/>
                    <a:pt x="0" y="7079610"/>
                    <a:pt x="0" y="702881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4072551" y="0"/>
                  </a:lnTo>
                  <a:cubicBezTo>
                    <a:pt x="24123351" y="0"/>
                    <a:pt x="24165261" y="41910"/>
                    <a:pt x="24165261" y="92710"/>
                  </a:cubicBezTo>
                  <a:lnTo>
                    <a:pt x="24165261" y="7027540"/>
                  </a:lnTo>
                  <a:cubicBezTo>
                    <a:pt x="24166531" y="7079611"/>
                    <a:pt x="24124620" y="7121520"/>
                    <a:pt x="24073820" y="7121520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24230031" cy="7185020"/>
            </a:xfrm>
            <a:custGeom>
              <a:avLst/>
              <a:gdLst/>
              <a:ahLst/>
              <a:cxnLst/>
              <a:rect l="l" t="t" r="r" b="b"/>
              <a:pathLst>
                <a:path w="24230031" h="7185020">
                  <a:moveTo>
                    <a:pt x="24105570" y="59690"/>
                  </a:moveTo>
                  <a:cubicBezTo>
                    <a:pt x="24141131" y="59690"/>
                    <a:pt x="24170340" y="88900"/>
                    <a:pt x="24170340" y="124460"/>
                  </a:cubicBezTo>
                  <a:lnTo>
                    <a:pt x="24170340" y="7060561"/>
                  </a:lnTo>
                  <a:cubicBezTo>
                    <a:pt x="24170340" y="7096120"/>
                    <a:pt x="24141131" y="7125330"/>
                    <a:pt x="24105570" y="7125330"/>
                  </a:cubicBezTo>
                  <a:lnTo>
                    <a:pt x="124460" y="7125330"/>
                  </a:lnTo>
                  <a:cubicBezTo>
                    <a:pt x="88900" y="7125330"/>
                    <a:pt x="59690" y="7096120"/>
                    <a:pt x="59690" y="706056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4105570" y="59690"/>
                  </a:lnTo>
                  <a:moveTo>
                    <a:pt x="2410557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060561"/>
                  </a:lnTo>
                  <a:cubicBezTo>
                    <a:pt x="0" y="7129140"/>
                    <a:pt x="55880" y="7185020"/>
                    <a:pt x="124460" y="7185020"/>
                  </a:cubicBezTo>
                  <a:lnTo>
                    <a:pt x="24105570" y="7185020"/>
                  </a:lnTo>
                  <a:cubicBezTo>
                    <a:pt x="24174151" y="7185020"/>
                    <a:pt x="24230031" y="7129140"/>
                    <a:pt x="24230031" y="7060561"/>
                  </a:cubicBezTo>
                  <a:lnTo>
                    <a:pt x="24230031" y="124460"/>
                  </a:lnTo>
                  <a:cubicBezTo>
                    <a:pt x="24230031" y="55880"/>
                    <a:pt x="24174151" y="0"/>
                    <a:pt x="2410557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4044528" y="8365117"/>
            <a:ext cx="5627978" cy="127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Para SIMULAR um processo real, é necessário abstraí-lo a ponto de ser representado por CLASSES e OBJETOS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4312" b="17423"/>
          <a:stretch>
            <a:fillRect/>
          </a:stretch>
        </p:blipFill>
        <p:spPr>
          <a:xfrm>
            <a:off x="6232154" y="2679403"/>
            <a:ext cx="6107262" cy="632587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877724" y="1082163"/>
            <a:ext cx="8532553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OBJETO</a:t>
            </a:r>
          </a:p>
        </p:txBody>
      </p:sp>
      <p:sp>
        <p:nvSpPr>
          <p:cNvPr id="4" name="TextBox 53">
            <a:extLst>
              <a:ext uri="{FF2B5EF4-FFF2-40B4-BE49-F238E27FC236}">
                <a16:creationId xmlns:a16="http://schemas.microsoft.com/office/drawing/2014/main" id="{94882892-341E-F256-DCEA-422FD3E79A35}"/>
              </a:ext>
            </a:extLst>
          </p:cNvPr>
          <p:cNvSpPr txBox="1"/>
          <p:nvPr/>
        </p:nvSpPr>
        <p:spPr>
          <a:xfrm>
            <a:off x="1028700" y="1152525"/>
            <a:ext cx="3344694" cy="101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 dirty="0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77724" y="1082163"/>
            <a:ext cx="8532553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OBJETO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291099" y="3755745"/>
            <a:ext cx="2939648" cy="3677286"/>
            <a:chOff x="0" y="0"/>
            <a:chExt cx="3919531" cy="490304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3919531" cy="4903049"/>
              <a:chOff x="0" y="0"/>
              <a:chExt cx="18218478" cy="2278999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1750" y="31750"/>
                <a:ext cx="18154979" cy="22726495"/>
              </a:xfrm>
              <a:custGeom>
                <a:avLst/>
                <a:gdLst/>
                <a:ahLst/>
                <a:cxnLst/>
                <a:rect l="l" t="t" r="r" b="b"/>
                <a:pathLst>
                  <a:path w="18154979" h="22726495">
                    <a:moveTo>
                      <a:pt x="18062268" y="22726495"/>
                    </a:moveTo>
                    <a:lnTo>
                      <a:pt x="92710" y="22726495"/>
                    </a:lnTo>
                    <a:cubicBezTo>
                      <a:pt x="41910" y="22726495"/>
                      <a:pt x="0" y="22684584"/>
                      <a:pt x="0" y="2263378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8060998" y="0"/>
                    </a:lnTo>
                    <a:cubicBezTo>
                      <a:pt x="18111798" y="0"/>
                      <a:pt x="18153707" y="41910"/>
                      <a:pt x="18153707" y="92710"/>
                    </a:cubicBezTo>
                    <a:lnTo>
                      <a:pt x="18153707" y="22632515"/>
                    </a:lnTo>
                    <a:cubicBezTo>
                      <a:pt x="18154979" y="22684584"/>
                      <a:pt x="18113068" y="22726495"/>
                      <a:pt x="18062268" y="2272649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18218479" cy="22789995"/>
              </a:xfrm>
              <a:custGeom>
                <a:avLst/>
                <a:gdLst/>
                <a:ahLst/>
                <a:cxnLst/>
                <a:rect l="l" t="t" r="r" b="b"/>
                <a:pathLst>
                  <a:path w="18218479" h="22789995">
                    <a:moveTo>
                      <a:pt x="18094018" y="59690"/>
                    </a:moveTo>
                    <a:cubicBezTo>
                      <a:pt x="18129579" y="59690"/>
                      <a:pt x="18158788" y="88900"/>
                      <a:pt x="18158788" y="124460"/>
                    </a:cubicBezTo>
                    <a:lnTo>
                      <a:pt x="18158788" y="22665534"/>
                    </a:lnTo>
                    <a:cubicBezTo>
                      <a:pt x="18158788" y="22701095"/>
                      <a:pt x="18129579" y="22730306"/>
                      <a:pt x="18094018" y="22730306"/>
                    </a:cubicBezTo>
                    <a:lnTo>
                      <a:pt x="124460" y="22730306"/>
                    </a:lnTo>
                    <a:cubicBezTo>
                      <a:pt x="88900" y="22730306"/>
                      <a:pt x="59690" y="22701095"/>
                      <a:pt x="59690" y="22665534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8094018" y="59690"/>
                    </a:lnTo>
                    <a:moveTo>
                      <a:pt x="1809401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22665534"/>
                    </a:lnTo>
                    <a:cubicBezTo>
                      <a:pt x="0" y="22734115"/>
                      <a:pt x="55880" y="22789995"/>
                      <a:pt x="124460" y="22789995"/>
                    </a:cubicBezTo>
                    <a:lnTo>
                      <a:pt x="18094018" y="22789995"/>
                    </a:lnTo>
                    <a:cubicBezTo>
                      <a:pt x="18162598" y="22789995"/>
                      <a:pt x="18218479" y="22734115"/>
                      <a:pt x="18218479" y="22665534"/>
                    </a:cubicBezTo>
                    <a:lnTo>
                      <a:pt x="18218479" y="124460"/>
                    </a:lnTo>
                    <a:cubicBezTo>
                      <a:pt x="18218479" y="55880"/>
                      <a:pt x="18162598" y="0"/>
                      <a:pt x="18094018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50789" y="68324"/>
              <a:ext cx="3617954" cy="549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 Bold"/>
                </a:rPr>
                <a:t>Sandijunior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858944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218699" y="1032811"/>
              <a:ext cx="3700832" cy="1142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raça: SRD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cor: preto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2445174"/>
              <a:ext cx="3919531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218699" y="2862838"/>
              <a:ext cx="3550043" cy="1734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late(): void</a:t>
              </a:r>
            </a:p>
            <a:p>
              <a:pPr algn="just">
                <a:lnSpc>
                  <a:spcPts val="3534"/>
                </a:lnSpc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corre(): void</a:t>
              </a:r>
            </a:p>
            <a:p>
              <a:pPr marL="0" lvl="0" indent="0" algn="just">
                <a:lnSpc>
                  <a:spcPts val="3534"/>
                </a:lnSpc>
                <a:spcBef>
                  <a:spcPct val="0"/>
                </a:spcBef>
              </a:pPr>
              <a:r>
                <a:rPr lang="en-US" sz="2356">
                  <a:solidFill>
                    <a:srgbClr val="000000"/>
                  </a:solidFill>
                  <a:latin typeface="Montserrat"/>
                </a:rPr>
                <a:t>fazCoco(): Coco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 t="24312" b="17423"/>
          <a:stretch>
            <a:fillRect/>
          </a:stretch>
        </p:blipFill>
        <p:spPr>
          <a:xfrm>
            <a:off x="3036738" y="2679403"/>
            <a:ext cx="6107262" cy="6325872"/>
          </a:xfrm>
          <a:prstGeom prst="rect">
            <a:avLst/>
          </a:prstGeom>
        </p:spPr>
      </p:pic>
      <p:sp>
        <p:nvSpPr>
          <p:cNvPr id="13" name="TextBox 53">
            <a:extLst>
              <a:ext uri="{FF2B5EF4-FFF2-40B4-BE49-F238E27FC236}">
                <a16:creationId xmlns:a16="http://schemas.microsoft.com/office/drawing/2014/main" id="{1B748B4A-64F8-EB2E-5617-A16C85409199}"/>
              </a:ext>
            </a:extLst>
          </p:cNvPr>
          <p:cNvSpPr txBox="1"/>
          <p:nvPr/>
        </p:nvSpPr>
        <p:spPr>
          <a:xfrm>
            <a:off x="1028700" y="1152525"/>
            <a:ext cx="3344694" cy="101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 dirty="0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1805</Words>
  <Application>Microsoft Office PowerPoint</Application>
  <PresentationFormat>Personalizar</PresentationFormat>
  <Paragraphs>474</Paragraphs>
  <Slides>33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6" baseType="lpstr">
      <vt:lpstr>Poppins Bold</vt:lpstr>
      <vt:lpstr>Arial</vt:lpstr>
      <vt:lpstr>Brittany</vt:lpstr>
      <vt:lpstr>Glacial Indifference</vt:lpstr>
      <vt:lpstr>Garet Bold</vt:lpstr>
      <vt:lpstr>Calibri</vt:lpstr>
      <vt:lpstr>Bebas Neue Bold</vt:lpstr>
      <vt:lpstr>Bebas Neue</vt:lpstr>
      <vt:lpstr>Poppins</vt:lpstr>
      <vt:lpstr>Fira Code</vt:lpstr>
      <vt:lpstr>Montserrat</vt:lpstr>
      <vt:lpstr>Montserrat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Aula #6 - Introdução à Orientação a Objetos - Revisão</dc:title>
  <cp:lastModifiedBy>Rafael Correa Alves</cp:lastModifiedBy>
  <cp:revision>9</cp:revision>
  <dcterms:created xsi:type="dcterms:W3CDTF">2006-08-16T00:00:00Z</dcterms:created>
  <dcterms:modified xsi:type="dcterms:W3CDTF">2023-03-08T22:11:44Z</dcterms:modified>
  <dc:identifier>DAFKLn1OUoY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9deea41-824f-4c3c-afd5-7afdfc16eee8_Enabled">
    <vt:lpwstr>true</vt:lpwstr>
  </property>
  <property fmtid="{D5CDD505-2E9C-101B-9397-08002B2CF9AE}" pid="3" name="MSIP_Label_99deea41-824f-4c3c-afd5-7afdfc16eee8_SetDate">
    <vt:lpwstr>2023-03-08T22:11:42Z</vt:lpwstr>
  </property>
  <property fmtid="{D5CDD505-2E9C-101B-9397-08002B2CF9AE}" pid="4" name="MSIP_Label_99deea41-824f-4c3c-afd5-7afdfc16eee8_Method">
    <vt:lpwstr>Standard</vt:lpwstr>
  </property>
  <property fmtid="{D5CDD505-2E9C-101B-9397-08002B2CF9AE}" pid="5" name="MSIP_Label_99deea41-824f-4c3c-afd5-7afdfc16eee8_Name">
    <vt:lpwstr>99deea41-824f-4c3c-afd5-7afdfc16eee8</vt:lpwstr>
  </property>
  <property fmtid="{D5CDD505-2E9C-101B-9397-08002B2CF9AE}" pid="6" name="MSIP_Label_99deea41-824f-4c3c-afd5-7afdfc16eee8_SiteId">
    <vt:lpwstr>3223964c-6e1f-48ba-b705-423351281a8c</vt:lpwstr>
  </property>
  <property fmtid="{D5CDD505-2E9C-101B-9397-08002B2CF9AE}" pid="7" name="MSIP_Label_99deea41-824f-4c3c-afd5-7afdfc16eee8_ActionId">
    <vt:lpwstr>0d801741-3c4f-4a9c-9b35-9d8c29185193</vt:lpwstr>
  </property>
  <property fmtid="{D5CDD505-2E9C-101B-9397-08002B2CF9AE}" pid="8" name="MSIP_Label_99deea41-824f-4c3c-afd5-7afdfc16eee8_ContentBits">
    <vt:lpwstr>2</vt:lpwstr>
  </property>
</Properties>
</file>